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461" r:id="rId2"/>
    <p:sldId id="1024" r:id="rId3"/>
    <p:sldId id="1317" r:id="rId4"/>
    <p:sldId id="1318" r:id="rId5"/>
    <p:sldId id="1270" r:id="rId6"/>
    <p:sldId id="1324" r:id="rId7"/>
    <p:sldId id="1271" r:id="rId8"/>
    <p:sldId id="1272" r:id="rId9"/>
    <p:sldId id="1273" r:id="rId10"/>
    <p:sldId id="1294" r:id="rId11"/>
    <p:sldId id="1275" r:id="rId12"/>
    <p:sldId id="1297" r:id="rId13"/>
    <p:sldId id="1295" r:id="rId14"/>
    <p:sldId id="1277" r:id="rId15"/>
    <p:sldId id="1278" r:id="rId16"/>
    <p:sldId id="1281" r:id="rId17"/>
    <p:sldId id="1301" r:id="rId18"/>
    <p:sldId id="1280" r:id="rId19"/>
    <p:sldId id="1296" r:id="rId20"/>
    <p:sldId id="1279" r:id="rId21"/>
    <p:sldId id="1298" r:id="rId22"/>
    <p:sldId id="1285" r:id="rId23"/>
    <p:sldId id="1299" r:id="rId24"/>
    <p:sldId id="1287" r:id="rId25"/>
    <p:sldId id="1300" r:id="rId26"/>
    <p:sldId id="1289" r:id="rId27"/>
    <p:sldId id="1321" r:id="rId28"/>
    <p:sldId id="1319" r:id="rId29"/>
    <p:sldId id="1258" r:id="rId30"/>
    <p:sldId id="1320" r:id="rId31"/>
    <p:sldId id="1323" r:id="rId32"/>
    <p:sldId id="1260" r:id="rId33"/>
    <p:sldId id="1322" r:id="rId34"/>
    <p:sldId id="1304" r:id="rId35"/>
    <p:sldId id="1305" r:id="rId36"/>
    <p:sldId id="1315" r:id="rId37"/>
    <p:sldId id="1316" r:id="rId38"/>
    <p:sldId id="1244" r:id="rId39"/>
    <p:sldId id="1255" r:id="rId40"/>
    <p:sldId id="1302" r:id="rId41"/>
    <p:sldId id="1303" r:id="rId42"/>
    <p:sldId id="1325" r:id="rId43"/>
    <p:sldId id="1326" r:id="rId44"/>
    <p:sldId id="1327" r:id="rId45"/>
    <p:sldId id="1328" r:id="rId46"/>
    <p:sldId id="1329" r:id="rId47"/>
    <p:sldId id="1330" r:id="rId48"/>
    <p:sldId id="1331" r:id="rId49"/>
    <p:sldId id="1332" r:id="rId50"/>
    <p:sldId id="1333" r:id="rId51"/>
    <p:sldId id="1334" r:id="rId52"/>
    <p:sldId id="1228" r:id="rId53"/>
  </p:sldIdLst>
  <p:sldSz cx="9906000" cy="6858000" type="A4"/>
  <p:notesSz cx="9866313" cy="6662738"/>
  <p:defaultTextStyle>
    <a:defPPr>
      <a:defRPr lang="ko-KR"/>
    </a:defPPr>
    <a:lvl1pPr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1pPr>
    <a:lvl2pPr marL="4572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2pPr>
    <a:lvl3pPr marL="9144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3pPr>
    <a:lvl4pPr marL="13716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4pPr>
    <a:lvl5pPr marL="18288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5pPr>
    <a:lvl6pPr marL="2286000" algn="l" defTabSz="914400" rtl="0" eaLnBrk="1" latinLnBrk="1" hangingPunct="1">
      <a:defRPr kumimoji="1" sz="2400" kern="1200">
        <a:solidFill>
          <a:schemeClr val="tx1"/>
        </a:solidFill>
        <a:latin typeface="Times New Roman" pitchFamily="18" charset="0"/>
        <a:ea typeface="굴림" charset="-127"/>
        <a:cs typeface="+mn-cs"/>
      </a:defRPr>
    </a:lvl6pPr>
    <a:lvl7pPr marL="2743200" algn="l" defTabSz="914400" rtl="0" eaLnBrk="1" latinLnBrk="1" hangingPunct="1">
      <a:defRPr kumimoji="1" sz="2400" kern="1200">
        <a:solidFill>
          <a:schemeClr val="tx1"/>
        </a:solidFill>
        <a:latin typeface="Times New Roman" pitchFamily="18" charset="0"/>
        <a:ea typeface="굴림" charset="-127"/>
        <a:cs typeface="+mn-cs"/>
      </a:defRPr>
    </a:lvl7pPr>
    <a:lvl8pPr marL="3200400" algn="l" defTabSz="914400" rtl="0" eaLnBrk="1" latinLnBrk="1" hangingPunct="1">
      <a:defRPr kumimoji="1" sz="2400" kern="1200">
        <a:solidFill>
          <a:schemeClr val="tx1"/>
        </a:solidFill>
        <a:latin typeface="Times New Roman" pitchFamily="18" charset="0"/>
        <a:ea typeface="굴림" charset="-127"/>
        <a:cs typeface="+mn-cs"/>
      </a:defRPr>
    </a:lvl8pPr>
    <a:lvl9pPr marL="3657600" algn="l" defTabSz="914400" rtl="0" eaLnBrk="1" latinLnBrk="1" hangingPunct="1">
      <a:defRPr kumimoji="1" sz="2400" kern="1200">
        <a:solidFill>
          <a:schemeClr val="tx1"/>
        </a:solidFill>
        <a:latin typeface="Times New Roman" pitchFamily="18" charset="0"/>
        <a:ea typeface="굴림"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FFF"/>
    <a:srgbClr val="9FD6FF"/>
    <a:srgbClr val="FD0000"/>
    <a:srgbClr val="D4CBCB"/>
    <a:srgbClr val="05BEFF"/>
    <a:srgbClr val="00FF00"/>
    <a:srgbClr val="0000FF"/>
    <a:srgbClr val="0066CC"/>
    <a:srgbClr val="980483"/>
    <a:srgbClr val="9B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93772" autoAdjust="0"/>
  </p:normalViewPr>
  <p:slideViewPr>
    <p:cSldViewPr showGuides="1">
      <p:cViewPr varScale="1">
        <p:scale>
          <a:sx n="105" d="100"/>
          <a:sy n="105" d="100"/>
        </p:scale>
        <p:origin x="-1398" y="-84"/>
      </p:cViewPr>
      <p:guideLst>
        <p:guide orient="horz" pos="4247"/>
        <p:guide pos="3120"/>
        <p:guide pos="580"/>
        <p:guide pos="57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showGuides="1">
      <p:cViewPr>
        <p:scale>
          <a:sx n="85" d="100"/>
          <a:sy n="85" d="100"/>
        </p:scale>
        <p:origin x="-1140" y="-90"/>
      </p:cViewPr>
      <p:guideLst>
        <p:guide orient="horz" pos="1397"/>
        <p:guide pos="410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7938"/>
            <a:ext cx="4275138"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l" defTabSz="923925" eaLnBrk="0" latinLnBrk="0" hangingPunct="0">
              <a:defRPr sz="1000" i="1">
                <a:effectLst/>
                <a:ea typeface="돋움"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5592763" y="7938"/>
            <a:ext cx="4275137"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r" defTabSz="923925" eaLnBrk="0" latinLnBrk="0" hangingPunct="0">
              <a:defRPr sz="1000" i="1">
                <a:effectLst/>
                <a:ea typeface="돋움"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588" y="6342063"/>
            <a:ext cx="4275138"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l" defTabSz="923925" eaLnBrk="0" latinLnBrk="0" hangingPunct="0">
              <a:defRPr sz="1000" i="1">
                <a:effectLst/>
                <a:ea typeface="돋움"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5592763" y="6342063"/>
            <a:ext cx="4275137"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r" defTabSz="923925" eaLnBrk="0" latinLnBrk="0" hangingPunct="0">
              <a:defRPr sz="1000" i="1">
                <a:effectLst/>
                <a:ea typeface="돋움" pitchFamily="50" charset="-127"/>
              </a:defRPr>
            </a:lvl1pPr>
          </a:lstStyle>
          <a:p>
            <a:pPr>
              <a:defRPr/>
            </a:pPr>
            <a:fld id="{7C5A860E-A84C-417A-9643-B088FDCFB86E}" type="slidenum">
              <a:rPr lang="en-US" altLang="ko-KR"/>
              <a:pPr>
                <a:defRPr/>
              </a:pPr>
              <a:t>‹#›</a:t>
            </a:fld>
            <a:endParaRPr lang="en-US" altLang="ko-KR"/>
          </a:p>
        </p:txBody>
      </p:sp>
      <p:sp>
        <p:nvSpPr>
          <p:cNvPr id="3078" name="Rectangle 6"/>
          <p:cNvSpPr>
            <a:spLocks noChangeArrowheads="1"/>
          </p:cNvSpPr>
          <p:nvPr/>
        </p:nvSpPr>
        <p:spPr bwMode="auto">
          <a:xfrm>
            <a:off x="9388475" y="6392863"/>
            <a:ext cx="368300" cy="288925"/>
          </a:xfrm>
          <a:prstGeom prst="rect">
            <a:avLst/>
          </a:prstGeom>
          <a:noFill/>
          <a:ln w="9525">
            <a:noFill/>
            <a:miter lim="800000"/>
            <a:headEnd/>
            <a:tailEnd/>
          </a:ln>
          <a:effectLst/>
        </p:spPr>
        <p:txBody>
          <a:bodyPr wrap="none" lIns="85240" tIns="44200" rIns="85240" bIns="44200" anchor="ctr">
            <a:spAutoFit/>
          </a:bodyPr>
          <a:lstStyle/>
          <a:p>
            <a:pPr algn="r" defTabSz="869950" eaLnBrk="0" latinLnBrk="0" hangingPunct="0">
              <a:defRPr/>
            </a:pPr>
            <a:fld id="{8D5C96F9-07DC-467B-BC34-504216E500CC}" type="slidenum">
              <a:rPr lang="en-US" altLang="ko-KR" sz="1300">
                <a:ea typeface="돋움" pitchFamily="50" charset="-127"/>
              </a:rPr>
              <a:pPr algn="r" defTabSz="869950" eaLnBrk="0" latinLnBrk="0" hangingPunct="0">
                <a:defRPr/>
              </a:pPr>
              <a:t>‹#›</a:t>
            </a:fld>
            <a:endParaRPr lang="en-US" altLang="ko-KR" sz="1300">
              <a:ea typeface="돋움" pitchFamily="50" charset="-127"/>
            </a:endParaRPr>
          </a:p>
        </p:txBody>
      </p:sp>
    </p:spTree>
    <p:extLst>
      <p:ext uri="{BB962C8B-B14F-4D97-AF65-F5344CB8AC3E}">
        <p14:creationId xmlns:p14="http://schemas.microsoft.com/office/powerpoint/2010/main" val="86696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7938"/>
            <a:ext cx="4275138"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l" defTabSz="769938" eaLnBrk="1" latinLnBrk="0" hangingPunct="1">
              <a:defRPr sz="1000" i="1">
                <a:effectLst/>
                <a:latin typeface="Arial" charset="0"/>
                <a:ea typeface="돋움"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5592763" y="7938"/>
            <a:ext cx="4275137"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r" defTabSz="769938" eaLnBrk="1" latinLnBrk="0" hangingPunct="1">
              <a:defRPr sz="1000" i="1">
                <a:effectLst/>
                <a:latin typeface="Arial" charset="0"/>
                <a:ea typeface="돋움" pitchFamily="50"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1588" y="6342063"/>
            <a:ext cx="4275138"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l" defTabSz="769938" eaLnBrk="1" latinLnBrk="0" hangingPunct="1">
              <a:defRPr sz="1000" i="1">
                <a:effectLst/>
                <a:latin typeface="Arial" charset="0"/>
                <a:ea typeface="돋움" pitchFamily="50"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5592763" y="6342063"/>
            <a:ext cx="4275137"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r" defTabSz="769938" eaLnBrk="1" latinLnBrk="0" hangingPunct="1">
              <a:defRPr sz="1000" i="1">
                <a:effectLst/>
                <a:latin typeface="Arial" charset="0"/>
                <a:ea typeface="돋움" pitchFamily="50" charset="-127"/>
              </a:defRPr>
            </a:lvl1pPr>
          </a:lstStyle>
          <a:p>
            <a:pPr>
              <a:defRPr/>
            </a:pPr>
            <a:fld id="{2062B61B-1353-4EEE-95AF-BB4F23790F93}" type="slidenum">
              <a:rPr lang="en-US" altLang="ko-KR"/>
              <a:pPr>
                <a:defRPr/>
              </a:pPr>
              <a:t>‹#›</a:t>
            </a:fld>
            <a:endParaRPr lang="en-US" altLang="ko-KR"/>
          </a:p>
        </p:txBody>
      </p:sp>
      <p:sp>
        <p:nvSpPr>
          <p:cNvPr id="40966" name="Rectangle 6"/>
          <p:cNvSpPr>
            <a:spLocks noGrp="1" noRot="1" noChangeAspect="1" noChangeArrowheads="1" noTextEdit="1"/>
          </p:cNvSpPr>
          <p:nvPr>
            <p:ph type="sldImg" idx="2"/>
          </p:nvPr>
        </p:nvSpPr>
        <p:spPr bwMode="auto">
          <a:xfrm>
            <a:off x="3057525" y="158750"/>
            <a:ext cx="3751263" cy="2597150"/>
          </a:xfrm>
          <a:prstGeom prst="rect">
            <a:avLst/>
          </a:prstGeom>
          <a:noFill/>
          <a:ln w="12700">
            <a:solidFill>
              <a:schemeClr val="tx1"/>
            </a:solidFill>
            <a:miter lim="800000"/>
            <a:headEnd/>
            <a:tailEnd/>
          </a:ln>
        </p:spPr>
      </p:sp>
      <p:sp>
        <p:nvSpPr>
          <p:cNvPr id="2055" name="Rectangle 7"/>
          <p:cNvSpPr>
            <a:spLocks noGrp="1" noChangeArrowheads="1"/>
          </p:cNvSpPr>
          <p:nvPr>
            <p:ph type="body" sz="quarter" idx="3"/>
          </p:nvPr>
        </p:nvSpPr>
        <p:spPr bwMode="auto">
          <a:xfrm>
            <a:off x="768350" y="2760663"/>
            <a:ext cx="8329613" cy="3425825"/>
          </a:xfrm>
          <a:prstGeom prst="rect">
            <a:avLst/>
          </a:prstGeom>
          <a:noFill/>
          <a:ln w="9525">
            <a:noFill/>
            <a:miter lim="800000"/>
            <a:headEnd/>
            <a:tailEnd/>
          </a:ln>
          <a:effectLst/>
        </p:spPr>
        <p:txBody>
          <a:bodyPr vert="horz" wrap="square" lIns="85240" tIns="44200" rIns="85240" bIns="44200" numCol="1" anchor="t" anchorCtr="0" compatLnSpc="1">
            <a:prstTxWarp prst="textNoShape">
              <a:avLst/>
            </a:prstTxWarp>
          </a:bodyPr>
          <a:lstStyle/>
          <a:p>
            <a:pPr lvl="0"/>
            <a:r>
              <a:rPr lang="en-US" altLang="ko-KR" noProof="0" smtClean="0"/>
              <a:t>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a:t>
            </a:r>
          </a:p>
          <a:p>
            <a:pPr lvl="1"/>
            <a:r>
              <a:rPr lang="en-US" altLang="ko-KR" noProof="0" smtClean="0"/>
              <a:t>Second Text Level Second Text Level Second Text Level Second Text Level Second Text Level Second Text Level Second Text Level Second Text Level Second Text Level Second Text Level Second Text Level Second Text Level Second Text Level Second Text Level</a:t>
            </a:r>
          </a:p>
          <a:p>
            <a:pPr lvl="2"/>
            <a:r>
              <a:rPr lang="en-US" altLang="ko-KR" noProof="0" smtClean="0"/>
              <a:t>Third Text Level Third Text Level Third Text Level Third Text Level Third Text Level Third Text Level Third Text Level Third Text Level Third Text Level Third Text Level Third Text Level Third Text Level Third Text Level Third Text Level Third Text Level Third Text Level</a:t>
            </a:r>
          </a:p>
          <a:p>
            <a:pPr lvl="3"/>
            <a:r>
              <a:rPr lang="en-US" altLang="ko-KR" noProof="0" smtClean="0"/>
              <a:t>Firth Text Level Firth Text Level Firth Text Level Firth Text Level Firth Text Level Firth Text Level Firth Text Level Firth Text Level Firth Text Level Firth Text Level Firth Text Level Firth Text Level Firth Text Level Firth Text Level</a:t>
            </a:r>
          </a:p>
          <a:p>
            <a:pPr lvl="4"/>
            <a:r>
              <a:rPr lang="en-US" altLang="ko-KR" noProof="0" smtClean="0"/>
              <a:t>Fifth Text Level Fifth Text Level Fifth Text Level Fifth Text Level Fifth Text Level Fifth Text Level Fifth Text Level Fifth Text Level Fifth Text Level Fifth Text Level Fifth Text Level Fifth Text Level Fifth Text Level Fifth Text Level</a:t>
            </a:r>
          </a:p>
          <a:p>
            <a:pPr lvl="0"/>
            <a:endParaRPr lang="en-US" altLang="ko-KR" noProof="0" smtClean="0"/>
          </a:p>
        </p:txBody>
      </p:sp>
      <p:sp>
        <p:nvSpPr>
          <p:cNvPr id="2056" name="Rectangle 8"/>
          <p:cNvSpPr>
            <a:spLocks noChangeArrowheads="1"/>
          </p:cNvSpPr>
          <p:nvPr/>
        </p:nvSpPr>
        <p:spPr bwMode="auto">
          <a:xfrm>
            <a:off x="9391650" y="6346825"/>
            <a:ext cx="365125" cy="287338"/>
          </a:xfrm>
          <a:prstGeom prst="rect">
            <a:avLst/>
          </a:prstGeom>
          <a:noFill/>
          <a:ln w="9525">
            <a:noFill/>
            <a:miter lim="800000"/>
            <a:headEnd/>
            <a:tailEnd/>
          </a:ln>
          <a:effectLst/>
        </p:spPr>
        <p:txBody>
          <a:bodyPr wrap="none" lIns="85240" tIns="44200" rIns="85240" bIns="44200" anchor="ctr">
            <a:spAutoFit/>
          </a:bodyPr>
          <a:lstStyle/>
          <a:p>
            <a:pPr algn="r" defTabSz="869950" eaLnBrk="0" latinLnBrk="0" hangingPunct="0">
              <a:defRPr/>
            </a:pPr>
            <a:fld id="{A67FB74B-B87E-4AFB-A2B0-E34BE2D0A888}" type="slidenum">
              <a:rPr lang="en-US" altLang="ko-KR" sz="1300">
                <a:ea typeface="돋움" pitchFamily="50" charset="-127"/>
              </a:rPr>
              <a:pPr algn="r" defTabSz="869950" eaLnBrk="0" latinLnBrk="0" hangingPunct="0">
                <a:defRPr/>
              </a:pPr>
              <a:t>‹#›</a:t>
            </a:fld>
            <a:endParaRPr lang="en-US" altLang="ko-KR" sz="1300">
              <a:ea typeface="돋움" pitchFamily="50" charset="-127"/>
            </a:endParaRPr>
          </a:p>
        </p:txBody>
      </p:sp>
      <p:sp>
        <p:nvSpPr>
          <p:cNvPr id="2057" name="Rectangle 9"/>
          <p:cNvSpPr>
            <a:spLocks noChangeArrowheads="1"/>
          </p:cNvSpPr>
          <p:nvPr/>
        </p:nvSpPr>
        <p:spPr bwMode="auto">
          <a:xfrm>
            <a:off x="777875" y="2765425"/>
            <a:ext cx="8310563" cy="3417888"/>
          </a:xfrm>
          <a:prstGeom prst="rect">
            <a:avLst/>
          </a:prstGeom>
          <a:noFill/>
          <a:ln w="12700">
            <a:solidFill>
              <a:schemeClr val="tx1"/>
            </a:solidFill>
            <a:miter lim="800000"/>
            <a:headEnd/>
            <a:tailEnd/>
          </a:ln>
          <a:effectLst/>
        </p:spPr>
        <p:txBody>
          <a:bodyPr wrap="none" anchor="ctr"/>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Tree>
    <p:extLst>
      <p:ext uri="{BB962C8B-B14F-4D97-AF65-F5344CB8AC3E}">
        <p14:creationId xmlns:p14="http://schemas.microsoft.com/office/powerpoint/2010/main" val="3171696114"/>
      </p:ext>
    </p:extLst>
  </p:cSld>
  <p:clrMap bg1="lt1" tx1="dk1" bg2="lt2" tx2="dk2" accent1="accent1" accent2="accent2" accent3="accent3" accent4="accent4" accent5="accent5" accent6="accent6" hlink="hlink" folHlink="folHlink"/>
  <p:notesStyle>
    <a:lvl1pPr indent="180975" algn="just" defTabSz="874713" rtl="0" eaLnBrk="0" fontAlgn="b" latinLnBrk="1" hangingPunct="0">
      <a:spcBef>
        <a:spcPct val="30000"/>
      </a:spcBef>
      <a:spcAft>
        <a:spcPct val="0"/>
      </a:spcAft>
      <a:defRPr kumimoji="1" sz="1300" kern="1200">
        <a:solidFill>
          <a:schemeClr val="tx1"/>
        </a:solidFill>
        <a:latin typeface="굴림" pitchFamily="50" charset="-127"/>
        <a:ea typeface="굴림" pitchFamily="50" charset="-127"/>
        <a:cs typeface="+mn-cs"/>
      </a:defRPr>
    </a:lvl1pPr>
    <a:lvl2pPr marL="361950" indent="179388"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722313"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085850"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446213" indent="180975" algn="l" defTabSz="874713" rtl="0" eaLnBrk="0" fontAlgn="b" latinLnBrk="1" hangingPunct="0">
      <a:spcBef>
        <a:spcPct val="20000"/>
      </a:spcBef>
      <a:spcAft>
        <a:spcPct val="0"/>
      </a:spcAft>
      <a:buClr>
        <a:schemeClr val="hlink"/>
      </a:buClr>
      <a:buSzPct val="100000"/>
      <a:buFont typeface="굴림체" pitchFamily="49" charset="-127"/>
      <a:buChar char="-"/>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p:spPr>
        <p:txBody>
          <a:bodyPr/>
          <a:lstStyle/>
          <a:p>
            <a:fld id="{E8EF71A4-2A50-478D-A9EB-DC47F4C37A4A}" type="slidenum">
              <a:rPr lang="en-US" altLang="ko-KR" smtClean="0"/>
              <a:pPr/>
              <a:t>1</a:t>
            </a:fld>
            <a:endParaRPr lang="en-US" altLang="ko-KR" smtClean="0"/>
          </a:p>
        </p:txBody>
      </p:sp>
      <p:sp>
        <p:nvSpPr>
          <p:cNvPr id="41987" name="Rectangle 2"/>
          <p:cNvSpPr>
            <a:spLocks noGrp="1" noRot="1" noChangeAspect="1" noChangeArrowheads="1" noTextEdit="1"/>
          </p:cNvSpPr>
          <p:nvPr>
            <p:ph type="sldImg"/>
          </p:nvPr>
        </p:nvSpPr>
        <p:spPr>
          <a:ln cap="flat"/>
        </p:spPr>
      </p:sp>
      <p:sp>
        <p:nvSpPr>
          <p:cNvPr id="41988" name="Rectangle 3"/>
          <p:cNvSpPr>
            <a:spLocks noGrp="1" noChangeArrowheads="1"/>
          </p:cNvSpPr>
          <p:nvPr>
            <p:ph type="body" idx="1"/>
          </p:nvPr>
        </p:nvSpPr>
        <p:spPr>
          <a:noFill/>
          <a:ln/>
        </p:spPr>
        <p:txBody>
          <a:bodyPr/>
          <a:lstStyle/>
          <a:p>
            <a:pPr eaLnBrk="1" hangingPunct="1"/>
            <a:endParaRPr lang="en-US" altLang="ko-KR" dirty="0" smtClean="0">
              <a:latin typeface="굴림" charset="-127"/>
              <a:ea typeface="굴림" charset="-127"/>
            </a:endParaRPr>
          </a:p>
        </p:txBody>
      </p:sp>
      <p:sp>
        <p:nvSpPr>
          <p:cNvPr id="41989" name="Rectangle 4"/>
          <p:cNvSpPr>
            <a:spLocks noChangeArrowheads="1"/>
          </p:cNvSpPr>
          <p:nvPr/>
        </p:nvSpPr>
        <p:spPr bwMode="auto">
          <a:xfrm>
            <a:off x="1071563" y="2994025"/>
            <a:ext cx="7629525" cy="1436688"/>
          </a:xfrm>
          <a:prstGeom prst="rect">
            <a:avLst/>
          </a:prstGeom>
          <a:noFill/>
          <a:ln w="9525">
            <a:noFill/>
            <a:miter lim="800000"/>
            <a:headEnd/>
            <a:tailEnd/>
          </a:ln>
        </p:spPr>
        <p:txBody>
          <a:bodyPr lIns="91555" tIns="44200" rIns="91555" bIns="44200">
            <a:spAutoFit/>
          </a:bodyPr>
          <a:lstStyle/>
          <a:p>
            <a:pPr defTabSz="885825" eaLnBrk="0" fontAlgn="b" latinLnBrk="0" hangingPunct="0">
              <a:spcBef>
                <a:spcPct val="30000"/>
              </a:spcBef>
            </a:pPr>
            <a:r>
              <a:rPr lang="en-US" altLang="ko-KR" sz="1600">
                <a:ea typeface="돋움" pitchFamily="50" charset="-127"/>
              </a:rPr>
              <a:t>Thank you, chairman.</a:t>
            </a:r>
          </a:p>
          <a:p>
            <a:pPr defTabSz="885825" eaLnBrk="0" fontAlgn="b" latinLnBrk="0" hangingPunct="0">
              <a:spcBef>
                <a:spcPct val="30000"/>
              </a:spcBef>
            </a:pPr>
            <a:r>
              <a:rPr lang="en-US" altLang="ko-KR" sz="1600">
                <a:ea typeface="돋움" pitchFamily="50" charset="-127"/>
              </a:rPr>
              <a:t>  </a:t>
            </a:r>
          </a:p>
          <a:p>
            <a:pPr defTabSz="885825" eaLnBrk="0" fontAlgn="b" latinLnBrk="0" hangingPunct="0">
              <a:spcBef>
                <a:spcPct val="30000"/>
              </a:spcBef>
            </a:pPr>
            <a:endParaRPr lang="en-US" altLang="ko-KR" sz="1300">
              <a:ea typeface="돋움" pitchFamily="50" charset="-127"/>
            </a:endParaRPr>
          </a:p>
          <a:p>
            <a:pPr defTabSz="885825" eaLnBrk="0" fontAlgn="b" latinLnBrk="0" hangingPunct="0">
              <a:spcBef>
                <a:spcPct val="30000"/>
              </a:spcBef>
            </a:pPr>
            <a:endParaRPr lang="en-US" altLang="ko-KR" sz="1300">
              <a:ea typeface="돋움" pitchFamily="50" charset="-127"/>
            </a:endParaRPr>
          </a:p>
          <a:p>
            <a:pPr defTabSz="885825" eaLnBrk="0" fontAlgn="b" latinLnBrk="0" hangingPunct="0">
              <a:spcBef>
                <a:spcPct val="30000"/>
              </a:spcBef>
            </a:pPr>
            <a:endParaRPr lang="en-US" altLang="ko-KR" sz="1300">
              <a:ea typeface="돋움" pitchFamily="50"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10</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11</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12</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13</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14</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15</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16</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17</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18</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19</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1FF5B4C5-A459-4F1D-AB11-894EB87290E1}" type="slidenum">
              <a:rPr lang="en-US" altLang="ko-KR" smtClean="0"/>
              <a:pPr/>
              <a:t>2</a:t>
            </a:fld>
            <a:endParaRPr lang="en-US" altLang="ko-KR"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20</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21</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22</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23</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24</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25</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26</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27</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28</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29</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30</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31</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32</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33</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34</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35</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36</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37</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38</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39</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4</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40</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41</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42</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43</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44</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45</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46</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47</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48</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49</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ko-KR" altLang="en-US" sz="1200" smtClean="0">
                <a:solidFill>
                  <a:schemeClr val="bg2"/>
                </a:solidFill>
                <a:latin typeface="맑은 고딕" panose="020B0503020000020004" pitchFamily="50" charset="-127"/>
                <a:ea typeface="맑은 고딕" panose="020B0503020000020004" pitchFamily="50" charset="-127"/>
              </a:rPr>
              <a:t>최근 추세는 코어 전원을</a:t>
            </a:r>
            <a:endParaRPr lang="en-US" altLang="ko-KR" sz="1200" smtClean="0">
              <a:solidFill>
                <a:schemeClr val="bg2"/>
              </a:solidFill>
              <a:latin typeface="맑은 고딕" panose="020B0503020000020004" pitchFamily="50" charset="-127"/>
              <a:ea typeface="맑은 고딕" panose="020B0503020000020004" pitchFamily="50" charset="-127"/>
            </a:endParaRPr>
          </a:p>
          <a:p>
            <a:pPr latinLnBrk="1"/>
            <a:r>
              <a:rPr lang="ko-KR" altLang="en-US" sz="1200" smtClean="0">
                <a:solidFill>
                  <a:schemeClr val="bg2"/>
                </a:solidFill>
                <a:latin typeface="맑은 고딕" panose="020B0503020000020004" pitchFamily="50" charset="-127"/>
                <a:ea typeface="맑은 고딕" panose="020B0503020000020004" pitchFamily="50" charset="-127"/>
              </a:rPr>
              <a:t>낮게 설계 </a:t>
            </a:r>
            <a:r>
              <a:rPr lang="en-US" altLang="ko-KR" sz="1200" smtClean="0">
                <a:solidFill>
                  <a:schemeClr val="bg2"/>
                </a:solidFill>
                <a:latin typeface="맑은 고딕" panose="020B0503020000020004" pitchFamily="50" charset="-127"/>
                <a:ea typeface="맑은 고딕" panose="020B0503020000020004" pitchFamily="50" charset="-127"/>
              </a:rPr>
              <a:t>(</a:t>
            </a:r>
            <a:r>
              <a:rPr lang="ko-KR" altLang="en-US" sz="1200" smtClean="0">
                <a:solidFill>
                  <a:schemeClr val="bg2"/>
                </a:solidFill>
                <a:latin typeface="맑은 고딕" panose="020B0503020000020004" pitchFamily="50" charset="-127"/>
                <a:ea typeface="맑은 고딕" panose="020B0503020000020004" pitchFamily="50" charset="-127"/>
              </a:rPr>
              <a:t>속도 향상을 위함</a:t>
            </a:r>
            <a:r>
              <a:rPr lang="en-US" altLang="ko-KR" sz="1200" smtClean="0">
                <a:solidFill>
                  <a:schemeClr val="bg2"/>
                </a:solidFill>
                <a:latin typeface="맑은 고딕" panose="020B0503020000020004" pitchFamily="50" charset="-127"/>
                <a:ea typeface="맑은 고딕" panose="020B0503020000020004" pitchFamily="50" charset="-127"/>
              </a:rPr>
              <a:t>)</a:t>
            </a:r>
            <a:endParaRPr lang="ko-KR" altLang="en-US" sz="1200" smtClean="0">
              <a:solidFill>
                <a:schemeClr val="bg2"/>
              </a:solidFill>
              <a:latin typeface="맑은 고딕" panose="020B0503020000020004" pitchFamily="50" charset="-127"/>
              <a:ea typeface="맑은 고딕" panose="020B0503020000020004" pitchFamily="50" charset="-127"/>
            </a:endParaRPr>
          </a:p>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5</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50</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51</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52</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6</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7</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8</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9</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5"/>
            <a:ext cx="8420100" cy="1470025"/>
          </a:xfrm>
          <a:prstGeom prst="rect">
            <a:avLst/>
          </a:prstGeo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0" y="3886200"/>
            <a:ext cx="6934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1FD2C699-AAF1-4D2C-993E-758B43FFF9BB}" type="slidenum">
              <a:rPr lang="en-US" altLang="ko-KR"/>
              <a:pPr>
                <a:defRPr/>
              </a:pPr>
              <a:t>‹#›</a:t>
            </a:fld>
            <a:endParaRPr lang="en-US" altLang="ko-KR">
              <a:latin typeface="Times New Roman" pitchFamily="18" charset="0"/>
            </a:endParaRP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95300" y="1600200"/>
            <a:ext cx="89154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BD0B6692-500B-4027-86D8-8C63CA20072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8"/>
            <a:ext cx="2228850" cy="5851525"/>
          </a:xfrm>
          <a:prstGeom prst="rect">
            <a:avLst/>
          </a:prstGeom>
        </p:spPr>
        <p:txBody>
          <a:bodyPr vert="eaVert"/>
          <a:lstStyle/>
          <a:p>
            <a:r>
              <a:rPr lang="ko-KR" altLang="en-US" dirty="0" smtClean="0"/>
              <a:t>마스터 제목 스타일 편집</a:t>
            </a:r>
            <a:endParaRPr lang="ko-KR" altLang="en-US" dirty="0"/>
          </a:p>
        </p:txBody>
      </p:sp>
      <p:sp>
        <p:nvSpPr>
          <p:cNvPr id="3" name="세로 텍스트 개체 틀 2"/>
          <p:cNvSpPr>
            <a:spLocks noGrp="1"/>
          </p:cNvSpPr>
          <p:nvPr>
            <p:ph type="body" orient="vert" idx="1"/>
          </p:nvPr>
        </p:nvSpPr>
        <p:spPr>
          <a:xfrm>
            <a:off x="495300" y="274638"/>
            <a:ext cx="653415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A50CB60C-3A32-420D-9411-287E5E229616}"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95300" y="1600200"/>
            <a:ext cx="89154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1D0E7E44-FEF0-482F-872D-DEA0B66D4D52}" type="slidenum">
              <a:rPr lang="en-US" altLang="ko-KR"/>
              <a:pPr>
                <a:defRPr/>
              </a:pPr>
              <a:t>‹#›</a:t>
            </a:fld>
            <a:endParaRPr lang="en-US" altLang="ko-KR">
              <a:latin typeface="Times New Roman" pitchFamily="18" charset="0"/>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82638"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슬라이드 번호 개체 틀 3"/>
          <p:cNvSpPr>
            <a:spLocks noGrp="1"/>
          </p:cNvSpPr>
          <p:nvPr>
            <p:ph type="sldNum" sz="quarter" idx="10"/>
          </p:nvPr>
        </p:nvSpPr>
        <p:spPr/>
        <p:txBody>
          <a:bodyPr/>
          <a:lstStyle>
            <a:lvl1pPr>
              <a:defRPr/>
            </a:lvl1pPr>
          </a:lstStyle>
          <a:p>
            <a:pPr>
              <a:defRPr/>
            </a:pPr>
            <a:fld id="{874A834B-363C-4B46-996B-A9FD12878E79}"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953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0292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p:txBody>
          <a:bodyPr/>
          <a:lstStyle>
            <a:lvl1pPr>
              <a:defRPr/>
            </a:lvl1pPr>
          </a:lstStyle>
          <a:p>
            <a:pPr>
              <a:defRPr/>
            </a:pPr>
            <a:fld id="{092FBBED-2AB5-4443-A6C0-83E4885362B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3237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3237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슬라이드 번호 개체 틀 6"/>
          <p:cNvSpPr>
            <a:spLocks noGrp="1"/>
          </p:cNvSpPr>
          <p:nvPr>
            <p:ph type="sldNum" sz="quarter" idx="10"/>
          </p:nvPr>
        </p:nvSpPr>
        <p:spPr/>
        <p:txBody>
          <a:bodyPr/>
          <a:lstStyle>
            <a:lvl1pPr>
              <a:defRPr/>
            </a:lvl1pPr>
          </a:lstStyle>
          <a:p>
            <a:pPr>
              <a:defRPr/>
            </a:pPr>
            <a:fld id="{F02907FE-9E64-49B7-8C68-A7AFAA51B94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슬라이드 번호 개체 틀 2"/>
          <p:cNvSpPr>
            <a:spLocks noGrp="1"/>
          </p:cNvSpPr>
          <p:nvPr>
            <p:ph type="sldNum" sz="quarter" idx="10"/>
          </p:nvPr>
        </p:nvSpPr>
        <p:spPr/>
        <p:txBody>
          <a:bodyPr/>
          <a:lstStyle>
            <a:lvl1pPr>
              <a:defRPr/>
            </a:lvl1pPr>
          </a:lstStyle>
          <a:p>
            <a:pPr>
              <a:defRPr/>
            </a:pPr>
            <a:fld id="{8BE0871D-9449-4C54-80EE-B2CDEA9A5819}"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p:txBody>
          <a:bodyPr/>
          <a:lstStyle>
            <a:lvl1pPr>
              <a:defRPr/>
            </a:lvl1pPr>
          </a:lstStyle>
          <a:p>
            <a:pPr>
              <a:defRPr/>
            </a:pPr>
            <a:fld id="{13C15B1F-D054-434B-86FC-83E5E79EC3ED}"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138"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73500" y="273050"/>
            <a:ext cx="55372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p:txBody>
          <a:bodyPr/>
          <a:lstStyle>
            <a:lvl1pPr>
              <a:defRPr/>
            </a:lvl1pPr>
          </a:lstStyle>
          <a:p>
            <a:pPr>
              <a:defRPr/>
            </a:pPr>
            <a:fld id="{1A0B531D-6E62-4FDA-99F6-FB58ADDE7BA3}"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p:txBody>
          <a:bodyPr/>
          <a:lstStyle>
            <a:lvl1pPr>
              <a:defRPr/>
            </a:lvl1pPr>
          </a:lstStyle>
          <a:p>
            <a:pPr>
              <a:defRPr/>
            </a:pPr>
            <a:fld id="{9F2802B5-1B5D-45C0-B05D-B3D146DB935E}"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70196"/>
                <a:invGamma/>
              </a:schemeClr>
            </a:gs>
          </a:gsLst>
          <a:path path="rect">
            <a:fillToRect r="100000" b="100000"/>
          </a:path>
        </a:gra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sldNum" sz="quarter" idx="4"/>
          </p:nvPr>
        </p:nvSpPr>
        <p:spPr bwMode="auto">
          <a:xfrm>
            <a:off x="315913" y="6092825"/>
            <a:ext cx="892175" cy="6096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eaLnBrk="0" latinLnBrk="0" hangingPunct="0">
              <a:defRPr sz="1600" b="1" i="1">
                <a:solidFill>
                  <a:srgbClr val="000066"/>
                </a:solidFill>
                <a:effectLst/>
                <a:latin typeface="+mn-lt"/>
                <a:ea typeface="돋움" pitchFamily="50" charset="-127"/>
              </a:defRPr>
            </a:lvl1pPr>
          </a:lstStyle>
          <a:p>
            <a:pPr>
              <a:defRPr/>
            </a:pPr>
            <a:fld id="{BCB17376-08A3-48C6-90D9-9625980B1BC3}" type="slidenum">
              <a:rPr lang="en-US" altLang="ko-KR"/>
              <a:pPr>
                <a:defRPr/>
              </a:pPr>
              <a:t>‹#›</a:t>
            </a:fld>
            <a:endParaRPr lang="en-US" altLang="ko-KR"/>
          </a:p>
        </p:txBody>
      </p:sp>
      <p:sp>
        <p:nvSpPr>
          <p:cNvPr id="1045" name="Line 21"/>
          <p:cNvSpPr>
            <a:spLocks noChangeShapeType="1"/>
          </p:cNvSpPr>
          <p:nvPr/>
        </p:nvSpPr>
        <p:spPr bwMode="auto">
          <a:xfrm>
            <a:off x="304800" y="6477000"/>
            <a:ext cx="6908800" cy="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6" name="Line 22"/>
          <p:cNvSpPr>
            <a:spLocks noChangeShapeType="1"/>
          </p:cNvSpPr>
          <p:nvPr/>
        </p:nvSpPr>
        <p:spPr bwMode="auto">
          <a:xfrm>
            <a:off x="457200" y="6019800"/>
            <a:ext cx="0" cy="60960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7" name="Line 23"/>
          <p:cNvSpPr>
            <a:spLocks noChangeShapeType="1"/>
          </p:cNvSpPr>
          <p:nvPr/>
        </p:nvSpPr>
        <p:spPr bwMode="auto">
          <a:xfrm>
            <a:off x="4267200" y="304800"/>
            <a:ext cx="5334000" cy="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8" name="Line 24"/>
          <p:cNvSpPr>
            <a:spLocks noChangeShapeType="1"/>
          </p:cNvSpPr>
          <p:nvPr/>
        </p:nvSpPr>
        <p:spPr bwMode="auto">
          <a:xfrm>
            <a:off x="9448800" y="152400"/>
            <a:ext cx="0" cy="60960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51" name="Text Box 27"/>
          <p:cNvSpPr txBox="1">
            <a:spLocks noChangeArrowheads="1"/>
          </p:cNvSpPr>
          <p:nvPr/>
        </p:nvSpPr>
        <p:spPr bwMode="auto">
          <a:xfrm>
            <a:off x="533400" y="152400"/>
            <a:ext cx="4724400" cy="307777"/>
          </a:xfrm>
          <a:prstGeom prst="rect">
            <a:avLst/>
          </a:prstGeom>
          <a:solidFill>
            <a:schemeClr val="bg1"/>
          </a:solidFill>
          <a:ln w="28575">
            <a:solidFill>
              <a:srgbClr val="000066"/>
            </a:solidFill>
            <a:miter lim="800000"/>
            <a:headEnd/>
            <a:tailEnd/>
          </a:ln>
          <a:effectLst>
            <a:outerShdw dist="107763" dir="2700000" algn="ctr" rotWithShape="0">
              <a:schemeClr val="bg2">
                <a:alpha val="50000"/>
              </a:schemeClr>
            </a:outerShdw>
          </a:effectLst>
        </p:spPr>
        <p:txBody>
          <a:bodyPr>
            <a:spAutoFit/>
          </a:bodyPr>
          <a:lstStyle/>
          <a:p>
            <a:pPr>
              <a:spcBef>
                <a:spcPct val="50000"/>
              </a:spcBef>
              <a:defRPr/>
            </a:pPr>
            <a:r>
              <a:rPr lang="ko-KR" altLang="en-US" sz="1400" baseline="0" smtClean="0">
                <a:solidFill>
                  <a:srgbClr val="000066"/>
                </a:solidFill>
                <a:effectLst>
                  <a:outerShdw blurRad="38100" dist="38100" dir="2700000" algn="tl">
                    <a:srgbClr val="C0C0C0"/>
                  </a:outerShdw>
                </a:effectLst>
                <a:latin typeface="휴먼엑스포" pitchFamily="18" charset="-127"/>
                <a:ea typeface="휴먼엑스포" pitchFamily="18" charset="-127"/>
              </a:rPr>
              <a:t>양방향 </a:t>
            </a:r>
            <a:r>
              <a:rPr lang="en-US" altLang="ko-KR" sz="1400" baseline="0" smtClean="0">
                <a:solidFill>
                  <a:srgbClr val="000066"/>
                </a:solidFill>
                <a:effectLst>
                  <a:outerShdw blurRad="38100" dist="38100" dir="2700000" algn="tl">
                    <a:srgbClr val="C0C0C0"/>
                  </a:outerShdw>
                </a:effectLst>
                <a:latin typeface="휴먼엑스포" pitchFamily="18" charset="-127"/>
                <a:ea typeface="휴먼엑스포" pitchFamily="18" charset="-127"/>
              </a:rPr>
              <a:t>DC-DC Converter</a:t>
            </a:r>
            <a:endParaRPr lang="en-US" altLang="ko-KR" sz="1400" dirty="0">
              <a:solidFill>
                <a:srgbClr val="000066"/>
              </a:solidFill>
              <a:effectLst>
                <a:outerShdw blurRad="38100" dist="38100" dir="2700000" algn="tl">
                  <a:srgbClr val="C0C0C0"/>
                </a:outerShdw>
              </a:effectLst>
              <a:latin typeface="휴먼엑스포" pitchFamily="18" charset="-127"/>
              <a:ea typeface="휴먼엑스포" pitchFamily="18" charset="-127"/>
            </a:endParaRPr>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kumimoji="1" sz="3600" b="1" i="1" u="sng">
          <a:solidFill>
            <a:srgbClr val="0000FF"/>
          </a:solidFill>
          <a:latin typeface="+mj-lt"/>
          <a:ea typeface="+mj-ea"/>
          <a:cs typeface="+mj-cs"/>
        </a:defRPr>
      </a:lvl1pPr>
      <a:lvl2pPr algn="l" rtl="0" eaLnBrk="0" fontAlgn="base" hangingPunct="0">
        <a:spcBef>
          <a:spcPct val="0"/>
        </a:spcBef>
        <a:spcAft>
          <a:spcPct val="0"/>
        </a:spcAft>
        <a:defRPr kumimoji="1" sz="3600" b="1" i="1" u="sng">
          <a:solidFill>
            <a:srgbClr val="0000FF"/>
          </a:solidFill>
          <a:latin typeface="Arial" charset="0"/>
          <a:ea typeface="돋움체" pitchFamily="49" charset="-127"/>
        </a:defRPr>
      </a:lvl2pPr>
      <a:lvl3pPr algn="l" rtl="0" eaLnBrk="0" fontAlgn="base" hangingPunct="0">
        <a:spcBef>
          <a:spcPct val="0"/>
        </a:spcBef>
        <a:spcAft>
          <a:spcPct val="0"/>
        </a:spcAft>
        <a:defRPr kumimoji="1" sz="3600" b="1" i="1" u="sng">
          <a:solidFill>
            <a:srgbClr val="0000FF"/>
          </a:solidFill>
          <a:latin typeface="Arial" charset="0"/>
          <a:ea typeface="돋움체" pitchFamily="49" charset="-127"/>
        </a:defRPr>
      </a:lvl3pPr>
      <a:lvl4pPr algn="l" rtl="0" eaLnBrk="0" fontAlgn="base" hangingPunct="0">
        <a:spcBef>
          <a:spcPct val="0"/>
        </a:spcBef>
        <a:spcAft>
          <a:spcPct val="0"/>
        </a:spcAft>
        <a:defRPr kumimoji="1" sz="3600" b="1" i="1" u="sng">
          <a:solidFill>
            <a:srgbClr val="0000FF"/>
          </a:solidFill>
          <a:latin typeface="Arial" charset="0"/>
          <a:ea typeface="돋움체" pitchFamily="49" charset="-127"/>
        </a:defRPr>
      </a:lvl4pPr>
      <a:lvl5pPr algn="l" rtl="0" eaLnBrk="0" fontAlgn="base" hangingPunct="0">
        <a:spcBef>
          <a:spcPct val="0"/>
        </a:spcBef>
        <a:spcAft>
          <a:spcPct val="0"/>
        </a:spcAft>
        <a:defRPr kumimoji="1" sz="3600" b="1" i="1" u="sng">
          <a:solidFill>
            <a:srgbClr val="0000FF"/>
          </a:solidFill>
          <a:latin typeface="Arial" charset="0"/>
          <a:ea typeface="돋움체" pitchFamily="49" charset="-127"/>
        </a:defRPr>
      </a:lvl5pPr>
      <a:lvl6pPr marL="457200" algn="l" rtl="0" eaLnBrk="0" fontAlgn="base" hangingPunct="0">
        <a:spcBef>
          <a:spcPct val="0"/>
        </a:spcBef>
        <a:spcAft>
          <a:spcPct val="0"/>
        </a:spcAft>
        <a:defRPr kumimoji="1" sz="3600" b="1" i="1" u="sng">
          <a:solidFill>
            <a:srgbClr val="0000FF"/>
          </a:solidFill>
          <a:latin typeface="Arial" charset="0"/>
          <a:ea typeface="돋움체" pitchFamily="49" charset="-127"/>
        </a:defRPr>
      </a:lvl6pPr>
      <a:lvl7pPr marL="914400" algn="l" rtl="0" eaLnBrk="0" fontAlgn="base" hangingPunct="0">
        <a:spcBef>
          <a:spcPct val="0"/>
        </a:spcBef>
        <a:spcAft>
          <a:spcPct val="0"/>
        </a:spcAft>
        <a:defRPr kumimoji="1" sz="3600" b="1" i="1" u="sng">
          <a:solidFill>
            <a:srgbClr val="0000FF"/>
          </a:solidFill>
          <a:latin typeface="Arial" charset="0"/>
          <a:ea typeface="돋움체" pitchFamily="49" charset="-127"/>
        </a:defRPr>
      </a:lvl7pPr>
      <a:lvl8pPr marL="1371600" algn="l" rtl="0" eaLnBrk="0" fontAlgn="base" hangingPunct="0">
        <a:spcBef>
          <a:spcPct val="0"/>
        </a:spcBef>
        <a:spcAft>
          <a:spcPct val="0"/>
        </a:spcAft>
        <a:defRPr kumimoji="1" sz="3600" b="1" i="1" u="sng">
          <a:solidFill>
            <a:srgbClr val="0000FF"/>
          </a:solidFill>
          <a:latin typeface="Arial" charset="0"/>
          <a:ea typeface="돋움체" pitchFamily="49" charset="-127"/>
        </a:defRPr>
      </a:lvl8pPr>
      <a:lvl9pPr marL="1828800" algn="l" rtl="0" eaLnBrk="0" fontAlgn="base" hangingPunct="0">
        <a:spcBef>
          <a:spcPct val="0"/>
        </a:spcBef>
        <a:spcAft>
          <a:spcPct val="0"/>
        </a:spcAft>
        <a:defRPr kumimoji="1" sz="3600" b="1" i="1" u="sng">
          <a:solidFill>
            <a:srgbClr val="0000FF"/>
          </a:solidFill>
          <a:latin typeface="Arial" charset="0"/>
          <a:ea typeface="돋움체" pitchFamily="49" charset="-127"/>
        </a:defRPr>
      </a:lvl9pPr>
    </p:titleStyle>
    <p:bodyStyle>
      <a:lvl1pPr marL="285750" indent="-285750" algn="l" rtl="0" eaLnBrk="0" fontAlgn="ctr" hangingPunct="0">
        <a:spcBef>
          <a:spcPct val="20000"/>
        </a:spcBef>
        <a:spcAft>
          <a:spcPct val="20000"/>
        </a:spcAft>
        <a:buClr>
          <a:srgbClr val="FD0000"/>
        </a:buClr>
        <a:buSzPct val="75000"/>
        <a:buFont typeface="바탕" pitchFamily="18" charset="-127"/>
        <a:buChar char="■"/>
        <a:defRPr kumimoji="1" sz="2800" b="1" i="1">
          <a:solidFill>
            <a:schemeClr val="bg2"/>
          </a:solidFill>
          <a:latin typeface="+mn-lt"/>
          <a:ea typeface="+mn-ea"/>
          <a:cs typeface="+mn-cs"/>
        </a:defRPr>
      </a:lvl1pPr>
      <a:lvl2pPr marL="671513" indent="-195263" algn="l" rtl="0" eaLnBrk="0" fontAlgn="ctr" hangingPunct="0">
        <a:spcBef>
          <a:spcPct val="20000"/>
        </a:spcBef>
        <a:spcAft>
          <a:spcPct val="20000"/>
        </a:spcAft>
        <a:buClr>
          <a:srgbClr val="33CC33"/>
        </a:buClr>
        <a:buSzPct val="75000"/>
        <a:buFont typeface="돋움체" pitchFamily="49" charset="-127"/>
        <a:buChar char="▶"/>
        <a:defRPr kumimoji="1" sz="2400" b="1" i="1">
          <a:solidFill>
            <a:schemeClr val="bg2"/>
          </a:solidFill>
          <a:latin typeface="+mn-lt"/>
          <a:ea typeface="+mn-ea"/>
        </a:defRPr>
      </a:lvl2pPr>
      <a:lvl3pPr marL="1042988" indent="-180975" algn="l" rtl="0" eaLnBrk="0" fontAlgn="ctr" hangingPunct="0">
        <a:spcBef>
          <a:spcPct val="20000"/>
        </a:spcBef>
        <a:spcAft>
          <a:spcPct val="20000"/>
        </a:spcAft>
        <a:buClr>
          <a:srgbClr val="0000FF"/>
        </a:buClr>
        <a:buSzPct val="100000"/>
        <a:buFont typeface="Marlett" pitchFamily="2" charset="2"/>
        <a:buChar char="h"/>
        <a:defRPr kumimoji="1" sz="2400" b="1" i="1">
          <a:solidFill>
            <a:schemeClr val="bg2"/>
          </a:solidFill>
          <a:latin typeface="+mn-lt"/>
          <a:ea typeface="+mn-ea"/>
        </a:defRPr>
      </a:lvl3pPr>
      <a:lvl4pPr marL="1423988" indent="-185738" algn="l" rtl="0" eaLnBrk="0" fontAlgn="ctr" hangingPunct="0">
        <a:spcBef>
          <a:spcPct val="20000"/>
        </a:spcBef>
        <a:spcAft>
          <a:spcPct val="20000"/>
        </a:spcAft>
        <a:buClr>
          <a:srgbClr val="800000"/>
        </a:buClr>
        <a:buSzPct val="100000"/>
        <a:buFont typeface="Marlett" pitchFamily="2" charset="2"/>
        <a:buChar char="h"/>
        <a:defRPr kumimoji="1" sz="1600" b="1" i="1">
          <a:solidFill>
            <a:schemeClr val="bg2"/>
          </a:solidFill>
          <a:latin typeface="+mn-lt"/>
          <a:ea typeface="+mn-ea"/>
        </a:defRPr>
      </a:lvl4pPr>
      <a:lvl5pPr marL="18145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5pPr>
      <a:lvl6pPr marL="22717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6pPr>
      <a:lvl7pPr marL="27289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7pPr>
      <a:lvl8pPr marL="31861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8pPr>
      <a:lvl9pPr marL="36433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www.powerguru.org/wordpress/wp-content/uploads/2012/08/Normalized-RMS-input-ripple-current-vs.-duty-cycle.jp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3"/>
          <p:cNvSpPr>
            <a:spLocks noGrp="1"/>
          </p:cNvSpPr>
          <p:nvPr>
            <p:ph type="sldNum" sz="quarter" idx="10"/>
          </p:nvPr>
        </p:nvSpPr>
        <p:spPr/>
        <p:txBody>
          <a:bodyPr/>
          <a:lstStyle/>
          <a:p>
            <a:pPr>
              <a:defRPr/>
            </a:pPr>
            <a:fld id="{3540CF81-B3AB-4802-A5F9-19FF17899519}" type="slidenum">
              <a:rPr lang="en-US" altLang="ko-KR"/>
              <a:pPr>
                <a:defRPr/>
              </a:pPr>
              <a:t>1</a:t>
            </a:fld>
            <a:endParaRPr lang="en-US" altLang="ko-KR">
              <a:latin typeface="Times New Roman" pitchFamily="18" charset="0"/>
            </a:endParaRPr>
          </a:p>
        </p:txBody>
      </p:sp>
      <p:sp>
        <p:nvSpPr>
          <p:cNvPr id="1233930" name="AutoShape 10"/>
          <p:cNvSpPr>
            <a:spLocks noChangeArrowheads="1"/>
          </p:cNvSpPr>
          <p:nvPr/>
        </p:nvSpPr>
        <p:spPr bwMode="auto">
          <a:xfrm>
            <a:off x="572294" y="1131882"/>
            <a:ext cx="8913812" cy="1646234"/>
          </a:xfrm>
          <a:prstGeom prst="parallelogram">
            <a:avLst>
              <a:gd name="adj" fmla="val 543"/>
            </a:avLst>
          </a:prstGeom>
          <a:gradFill rotWithShape="1">
            <a:gsLst>
              <a:gs pos="0">
                <a:srgbClr val="000066">
                  <a:alpha val="61000"/>
                </a:srgbClr>
              </a:gs>
              <a:gs pos="50000">
                <a:srgbClr val="000066">
                  <a:gamma/>
                  <a:tint val="40000"/>
                  <a:invGamma/>
                  <a:alpha val="52000"/>
                </a:srgbClr>
              </a:gs>
              <a:gs pos="100000">
                <a:srgbClr val="000066">
                  <a:alpha val="61000"/>
                </a:srgbClr>
              </a:gs>
            </a:gsLst>
            <a:lin ang="5400000" scaled="1"/>
          </a:gradFill>
          <a:ln w="9525">
            <a:noFill/>
            <a:miter lim="800000"/>
            <a:headEnd type="none" w="sm" len="sm"/>
            <a:tailEnd type="none" w="sm" len="sm"/>
          </a:ln>
          <a:effectLst/>
        </p:spPr>
        <p:txBody>
          <a:bodyPr wrap="none" anchor="ctr"/>
          <a:lstStyle/>
          <a:p>
            <a:pPr algn="ctr" eaLnBrk="0" latinLnBrk="0" hangingPunct="0">
              <a:defRPr/>
            </a:pPr>
            <a:endParaRPr lang="ko-KR" altLang="en-US">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233925" name="Rectangle 5"/>
          <p:cNvSpPr>
            <a:spLocks noChangeArrowheads="1"/>
          </p:cNvSpPr>
          <p:nvPr/>
        </p:nvSpPr>
        <p:spPr bwMode="auto">
          <a:xfrm>
            <a:off x="838200" y="1428736"/>
            <a:ext cx="8382000" cy="990600"/>
          </a:xfrm>
          <a:prstGeom prst="rect">
            <a:avLst/>
          </a:prstGeom>
          <a:noFill/>
          <a:ln w="9525">
            <a:noFill/>
            <a:miter lim="800000"/>
            <a:headEnd/>
            <a:tailEnd/>
          </a:ln>
          <a:effectLst/>
        </p:spPr>
        <p:txBody>
          <a:bodyPr lIns="92075" tIns="46038" rIns="92075" bIns="46038" anchor="ctr"/>
          <a:lstStyle/>
          <a:p>
            <a:pPr algn="ctr" eaLnBrk="0" latinLnBrk="0" hangingPunct="0">
              <a:lnSpc>
                <a:spcPct val="140000"/>
              </a:lnSpc>
              <a:defRPr/>
            </a:pPr>
            <a:r>
              <a:rPr lang="ko-KR" altLang="en-US" sz="3200" b="1">
                <a:solidFill>
                  <a:srgbClr val="000066"/>
                </a:solidFill>
                <a:effectLst>
                  <a:outerShdw blurRad="38100" dist="38100" dir="2700000" algn="tl">
                    <a:srgbClr val="C0C0C0"/>
                  </a:outerShdw>
                </a:effectLst>
                <a:latin typeface="휴먼엑스포" pitchFamily="18" charset="-127"/>
                <a:ea typeface="휴먼엑스포" pitchFamily="18" charset="-127"/>
              </a:rPr>
              <a:t>양방향 </a:t>
            </a: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DC-DC Converter</a:t>
            </a:r>
          </a:p>
          <a:p>
            <a:pPr algn="ctr" eaLnBrk="0" latinLnBrk="0" hangingPunct="0">
              <a:lnSpc>
                <a:spcPct val="140000"/>
              </a:lnSpc>
              <a:defRPr/>
            </a:pP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(Buck </a:t>
            </a:r>
            <a:r>
              <a:rPr lang="ko-KR" altLang="en-US"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a:t>
            </a: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 </a:t>
            </a: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Boost) </a:t>
            </a:r>
            <a:endParaRPr lang="en-US" altLang="ko-KR" sz="3200" b="1" dirty="0">
              <a:solidFill>
                <a:srgbClr val="000066"/>
              </a:solidFill>
              <a:effectLst>
                <a:outerShdw blurRad="38100" dist="38100" dir="2700000" algn="tl">
                  <a:srgbClr val="C0C0C0"/>
                </a:outerShdw>
              </a:effectLst>
              <a:latin typeface="휴먼엑스포" pitchFamily="18" charset="-127"/>
              <a:ea typeface="휴먼엑스포" pitchFamily="18" charset="-127"/>
            </a:endParaRPr>
          </a:p>
        </p:txBody>
      </p:sp>
      <p:sp>
        <p:nvSpPr>
          <p:cNvPr id="8" name="Rectangle 7"/>
          <p:cNvSpPr>
            <a:spLocks noChangeArrowheads="1"/>
          </p:cNvSpPr>
          <p:nvPr/>
        </p:nvSpPr>
        <p:spPr bwMode="auto">
          <a:xfrm>
            <a:off x="2968724" y="4581128"/>
            <a:ext cx="4000500" cy="609600"/>
          </a:xfrm>
          <a:prstGeom prst="rect">
            <a:avLst/>
          </a:prstGeom>
          <a:noFill/>
          <a:ln w="9525">
            <a:noFill/>
            <a:miter lim="800000"/>
            <a:headEnd/>
            <a:tailEnd/>
          </a:ln>
        </p:spPr>
        <p:txBody>
          <a:bodyPr lIns="92075" tIns="46038" rIns="92075" bIns="46038" anchor="ctr" anchorCtr="1"/>
          <a:lstStyle/>
          <a:p>
            <a:pPr algn="ctr" eaLnBrk="0" fontAlgn="ctr" latinLnBrk="0" hangingPunct="0">
              <a:spcBef>
                <a:spcPct val="20000"/>
              </a:spcBef>
              <a:spcAft>
                <a:spcPct val="20000"/>
              </a:spcAft>
              <a:buClr>
                <a:srgbClr val="FD0000"/>
              </a:buClr>
              <a:buSzPct val="75000"/>
              <a:buFont typeface="바탕" pitchFamily="18" charset="-127"/>
              <a:buNone/>
            </a:pPr>
            <a:r>
              <a:rPr lang="en-US" altLang="ko-KR" b="1" smtClean="0">
                <a:solidFill>
                  <a:schemeClr val="bg2"/>
                </a:solidFill>
                <a:latin typeface="휴먼엑스포" pitchFamily="18" charset="-127"/>
                <a:ea typeface="휴먼엑스포" pitchFamily="18" charset="-127"/>
              </a:rPr>
              <a:t>2015. </a:t>
            </a:r>
            <a:r>
              <a:rPr lang="en-US" altLang="ko-KR" b="1" smtClean="0">
                <a:solidFill>
                  <a:schemeClr val="bg2"/>
                </a:solidFill>
                <a:latin typeface="휴먼엑스포" pitchFamily="18" charset="-127"/>
                <a:ea typeface="휴먼엑스포" pitchFamily="18" charset="-127"/>
              </a:rPr>
              <a:t>11</a:t>
            </a:r>
            <a:r>
              <a:rPr lang="en-US" altLang="ko-KR" b="1" smtClean="0">
                <a:solidFill>
                  <a:schemeClr val="bg2"/>
                </a:solidFill>
                <a:latin typeface="휴먼엑스포" pitchFamily="18" charset="-127"/>
                <a:ea typeface="휴먼엑스포" pitchFamily="18" charset="-127"/>
              </a:rPr>
              <a:t>. 21.</a:t>
            </a:r>
            <a:endParaRPr lang="en-US" altLang="ko-KR" b="1" dirty="0" smtClean="0">
              <a:solidFill>
                <a:schemeClr val="bg2"/>
              </a:solidFill>
              <a:latin typeface="휴먼엑스포" pitchFamily="18" charset="-127"/>
              <a:ea typeface="휴먼엑스포" pitchFamily="18" charset="-127"/>
            </a:endParaRPr>
          </a:p>
          <a:p>
            <a:pPr algn="ctr" eaLnBrk="0" fontAlgn="ctr" latinLnBrk="0" hangingPunct="0">
              <a:spcBef>
                <a:spcPct val="20000"/>
              </a:spcBef>
              <a:spcAft>
                <a:spcPct val="20000"/>
              </a:spcAft>
              <a:buClr>
                <a:srgbClr val="FD0000"/>
              </a:buClr>
              <a:buSzPct val="75000"/>
              <a:buFont typeface="바탕" pitchFamily="18" charset="-127"/>
              <a:buNone/>
            </a:pPr>
            <a:endParaRPr lang="en-US" altLang="ko-KR" b="1" dirty="0">
              <a:solidFill>
                <a:schemeClr val="bg2"/>
              </a:solidFill>
              <a:latin typeface="휴먼엑스포" pitchFamily="18" charset="-127"/>
              <a:ea typeface="휴먼엑스포" pitchFamily="18" charset="-127"/>
            </a:endParaRPr>
          </a:p>
          <a:p>
            <a:pPr algn="ctr" eaLnBrk="0" fontAlgn="ctr" latinLnBrk="0" hangingPunct="0">
              <a:spcBef>
                <a:spcPct val="20000"/>
              </a:spcBef>
              <a:spcAft>
                <a:spcPct val="20000"/>
              </a:spcAft>
              <a:buClr>
                <a:srgbClr val="FD0000"/>
              </a:buClr>
              <a:buSzPct val="75000"/>
              <a:buFont typeface="바탕" pitchFamily="18" charset="-127"/>
              <a:buNone/>
            </a:pPr>
            <a:r>
              <a:rPr lang="ko-KR" altLang="en-US" b="1" dirty="0" smtClean="0">
                <a:solidFill>
                  <a:schemeClr val="bg2"/>
                </a:solidFill>
                <a:latin typeface="휴먼엑스포" pitchFamily="18" charset="-127"/>
                <a:ea typeface="휴먼엑스포" pitchFamily="18" charset="-127"/>
              </a:rPr>
              <a:t>발표자</a:t>
            </a:r>
            <a:r>
              <a:rPr lang="en-US" altLang="ko-KR" b="1" dirty="0" smtClean="0">
                <a:solidFill>
                  <a:schemeClr val="bg2"/>
                </a:solidFill>
                <a:latin typeface="휴먼엑스포" pitchFamily="18" charset="-127"/>
                <a:ea typeface="휴먼엑스포" pitchFamily="18" charset="-127"/>
              </a:rPr>
              <a:t>: </a:t>
            </a:r>
            <a:r>
              <a:rPr lang="ko-KR" altLang="en-US" b="1" dirty="0" smtClean="0">
                <a:solidFill>
                  <a:schemeClr val="bg2"/>
                </a:solidFill>
                <a:latin typeface="휴먼엑스포" pitchFamily="18" charset="-127"/>
                <a:ea typeface="휴먼엑스포" pitchFamily="18" charset="-127"/>
              </a:rPr>
              <a:t>나 재 호</a:t>
            </a:r>
            <a:endParaRPr lang="ko-KR" altLang="en-US" b="1" dirty="0">
              <a:solidFill>
                <a:schemeClr val="bg2"/>
              </a:solidFill>
              <a:latin typeface="휴먼엑스포" pitchFamily="18" charset="-127"/>
              <a:ea typeface="휴먼엑스포" pitchFamily="18" charset="-127"/>
            </a:endParaRPr>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10</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4" name="L 도형 3"/>
          <p:cNvSpPr/>
          <p:nvPr/>
        </p:nvSpPr>
        <p:spPr bwMode="auto">
          <a:xfrm>
            <a:off x="2144688" y="1916832"/>
            <a:ext cx="2376264" cy="1005692"/>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2197646" y="2400628"/>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U19</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9" name="L 도형 28"/>
          <p:cNvSpPr/>
          <p:nvPr/>
        </p:nvSpPr>
        <p:spPr bwMode="auto">
          <a:xfrm>
            <a:off x="3210431" y="2922524"/>
            <a:ext cx="1166505" cy="938524"/>
          </a:xfrm>
          <a:prstGeom prst="corner">
            <a:avLst>
              <a:gd name="adj1" fmla="val 63268"/>
              <a:gd name="adj2" fmla="val 53617"/>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0" name="TextBox 29"/>
          <p:cNvSpPr txBox="1"/>
          <p:nvPr/>
        </p:nvSpPr>
        <p:spPr>
          <a:xfrm>
            <a:off x="2783187" y="240114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U18</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3349774" y="240114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U17</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3944888" y="240114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3121050" y="2905199"/>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U14</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9" name="L 도형 38"/>
          <p:cNvSpPr/>
          <p:nvPr/>
        </p:nvSpPr>
        <p:spPr bwMode="auto">
          <a:xfrm>
            <a:off x="6915666" y="4218238"/>
            <a:ext cx="1007768" cy="831150"/>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0" name="TextBox 39"/>
          <p:cNvSpPr txBox="1"/>
          <p:nvPr/>
        </p:nvSpPr>
        <p:spPr>
          <a:xfrm>
            <a:off x="7063568" y="4365104"/>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U16</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2648744" y="1609055"/>
            <a:ext cx="1477478" cy="307777"/>
          </a:xfrm>
          <a:prstGeom prst="rect">
            <a:avLst/>
          </a:prstGeom>
          <a:noFill/>
        </p:spPr>
        <p:txBody>
          <a:bodyPr wrap="square" rtlCol="0">
            <a:spAutoFit/>
          </a:bodyPr>
          <a:lstStyle/>
          <a:p>
            <a:pPr algn="ctr"/>
            <a:r>
              <a:rPr lang="ko-KR" altLang="en-US" sz="1400" b="1" smtClean="0">
                <a:solidFill>
                  <a:srgbClr val="FFC000"/>
                </a:solidFill>
                <a:latin typeface="맑은 고딕" panose="020B0503020000020004" pitchFamily="50" charset="-127"/>
                <a:ea typeface="맑은 고딕" panose="020B0503020000020004" pitchFamily="50" charset="-127"/>
              </a:rPr>
              <a:t>전압 </a:t>
            </a:r>
            <a:r>
              <a:rPr lang="en-US" altLang="ko-KR" sz="1400" b="1" smtClean="0">
                <a:solidFill>
                  <a:srgbClr val="FFC000"/>
                </a:solidFill>
                <a:latin typeface="맑은 고딕" panose="020B0503020000020004" pitchFamily="50" charset="-127"/>
                <a:ea typeface="맑은 고딕" panose="020B0503020000020004" pitchFamily="50" charset="-127"/>
              </a:rPr>
              <a:t>or </a:t>
            </a:r>
            <a:r>
              <a:rPr lang="ko-KR" altLang="en-US" sz="1400" b="1" smtClean="0">
                <a:solidFill>
                  <a:srgbClr val="FFC000"/>
                </a:solidFill>
                <a:latin typeface="맑은 고딕" panose="020B0503020000020004" pitchFamily="50" charset="-127"/>
                <a:ea typeface="맑은 고딕" panose="020B0503020000020004" pitchFamily="50" charset="-127"/>
              </a:rPr>
              <a:t>전류 </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7098921" y="4608287"/>
            <a:ext cx="626595" cy="307777"/>
          </a:xfrm>
          <a:prstGeom prst="rect">
            <a:avLst/>
          </a:prstGeom>
          <a:noFill/>
        </p:spPr>
        <p:txBody>
          <a:bodyPr wrap="square" rtlCol="0">
            <a:spAutoFit/>
          </a:bodyPr>
          <a:lstStyle/>
          <a:p>
            <a:pPr algn="ctr"/>
            <a:r>
              <a:rPr lang="ko-KR" altLang="en-US" sz="1400" b="1" smtClean="0">
                <a:solidFill>
                  <a:srgbClr val="FFC000"/>
                </a:solidFill>
                <a:latin typeface="맑은 고딕" panose="020B0503020000020004" pitchFamily="50" charset="-127"/>
                <a:ea typeface="맑은 고딕" panose="020B0503020000020004" pitchFamily="50" charset="-127"/>
              </a:rPr>
              <a:t>온도</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0" name="TextBox 49"/>
          <p:cNvSpPr txBox="1"/>
          <p:nvPr/>
        </p:nvSpPr>
        <p:spPr>
          <a:xfrm>
            <a:off x="3152800" y="3382096"/>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1" name="TextBox 50"/>
          <p:cNvSpPr txBox="1"/>
          <p:nvPr/>
        </p:nvSpPr>
        <p:spPr>
          <a:xfrm>
            <a:off x="3791299" y="3390205"/>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31661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P spid="31" grpId="0"/>
      <p:bldP spid="32" grpId="0"/>
      <p:bldP spid="36" grpId="0"/>
      <p:bldP spid="40" grpId="0"/>
      <p:bldP spid="41" grpId="0"/>
      <p:bldP spid="49"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11</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15" y="1700808"/>
            <a:ext cx="7663354" cy="2259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705" y="4176539"/>
            <a:ext cx="4893543" cy="2240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624083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12</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algn="just" eaLnBrk="0" hangingPunct="0">
              <a:lnSpc>
                <a:spcPct val="160000"/>
              </a:lnSpc>
              <a:buFont typeface="Wingdings"/>
              <a:buChar char="o"/>
            </a:pPr>
            <a:r>
              <a:rPr lang="en-US" altLang="ko-KR" sz="2000">
                <a:solidFill>
                  <a:srgbClr val="000000"/>
                </a:solidFill>
                <a:latin typeface="HY헤드라인M" pitchFamily="18" charset="-127"/>
                <a:ea typeface="HY헤드라인M" pitchFamily="18" charset="-127"/>
              </a:rPr>
              <a:t> ADC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060848"/>
            <a:ext cx="4532188" cy="330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056" y="1825454"/>
            <a:ext cx="3456384" cy="3771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82960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13</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effectLst/>
                <a:latin typeface="HY헤드라인M" pitchFamily="18" charset="-127"/>
                <a:ea typeface="HY헤드라인M" pitchFamily="18" charset="-127"/>
              </a:rPr>
              <a:t>DSP(</a:t>
            </a:r>
            <a:r>
              <a:rPr lang="en-US" altLang="ko-KR" sz="2000" smtClean="0">
                <a:solidFill>
                  <a:srgbClr val="000000"/>
                </a:solidFill>
                <a:latin typeface="HY헤드라인M" pitchFamily="18" charset="-127"/>
                <a:ea typeface="HY헤드라인M" pitchFamily="18" charset="-127"/>
              </a:rPr>
              <a:t>TMS320F28335</a:t>
            </a:r>
            <a:r>
              <a:rPr lang="en-US" altLang="ko-KR" sz="2000" smtClean="0">
                <a:solidFill>
                  <a:srgbClr val="000000"/>
                </a:solidFill>
                <a:latin typeface="HY헤드라인M" pitchFamily="18" charset="-127"/>
                <a:ea typeface="HY헤드라인M" pitchFamily="18" charset="-127"/>
              </a:rPr>
              <a:t>)</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4" name="L 도형 3"/>
          <p:cNvSpPr/>
          <p:nvPr/>
        </p:nvSpPr>
        <p:spPr bwMode="auto">
          <a:xfrm>
            <a:off x="4575198" y="2567324"/>
            <a:ext cx="1007768" cy="1005692"/>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2" name="TextBox 31"/>
          <p:cNvSpPr txBox="1"/>
          <p:nvPr/>
        </p:nvSpPr>
        <p:spPr>
          <a:xfrm>
            <a:off x="4718350" y="2743077"/>
            <a:ext cx="78355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U101A</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4709297" y="3049215"/>
            <a:ext cx="78355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DSP</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6" name="L 도형 25"/>
          <p:cNvSpPr/>
          <p:nvPr/>
        </p:nvSpPr>
        <p:spPr bwMode="auto">
          <a:xfrm>
            <a:off x="4560678" y="3788364"/>
            <a:ext cx="1108545" cy="648747"/>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7" name="TextBox 26"/>
          <p:cNvSpPr txBox="1"/>
          <p:nvPr/>
        </p:nvSpPr>
        <p:spPr>
          <a:xfrm>
            <a:off x="4465614" y="3861048"/>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U8</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8" name="TextBox 27"/>
          <p:cNvSpPr txBox="1"/>
          <p:nvPr/>
        </p:nvSpPr>
        <p:spPr>
          <a:xfrm>
            <a:off x="5069337" y="3861048"/>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U9</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4551924" y="4165131"/>
            <a:ext cx="116506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Buffer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4" name="L 도형 33"/>
          <p:cNvSpPr/>
          <p:nvPr/>
        </p:nvSpPr>
        <p:spPr bwMode="auto">
          <a:xfrm flipH="1">
            <a:off x="4088904" y="3788363"/>
            <a:ext cx="2379927" cy="1224813"/>
          </a:xfrm>
          <a:prstGeom prst="corner">
            <a:avLst>
              <a:gd name="adj1" fmla="val 41674"/>
              <a:gd name="adj2" fmla="val 64232"/>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5" name="TextBox 34"/>
          <p:cNvSpPr txBox="1"/>
          <p:nvPr/>
        </p:nvSpPr>
        <p:spPr>
          <a:xfrm>
            <a:off x="5669417" y="4581128"/>
            <a:ext cx="79575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PWM1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7" name="TextBox 36"/>
          <p:cNvSpPr txBox="1"/>
          <p:nvPr/>
        </p:nvSpPr>
        <p:spPr>
          <a:xfrm>
            <a:off x="4924425" y="4571603"/>
            <a:ext cx="79575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PWM2</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0" name="TextBox 49"/>
          <p:cNvSpPr txBox="1"/>
          <p:nvPr/>
        </p:nvSpPr>
        <p:spPr>
          <a:xfrm>
            <a:off x="4160912" y="4570908"/>
            <a:ext cx="79575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PWM3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1" name="TextBox 50"/>
          <p:cNvSpPr txBox="1"/>
          <p:nvPr/>
        </p:nvSpPr>
        <p:spPr>
          <a:xfrm>
            <a:off x="5673080" y="3789040"/>
            <a:ext cx="795751"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PWM</a:t>
            </a:r>
          </a:p>
          <a:p>
            <a:pPr algn="ctr"/>
            <a:r>
              <a:rPr lang="en-US" altLang="ko-KR" sz="1400" b="1" smtClean="0">
                <a:solidFill>
                  <a:srgbClr val="FFC000"/>
                </a:solidFill>
                <a:latin typeface="맑은 고딕" panose="020B0503020000020004" pitchFamily="50" charset="-127"/>
                <a:ea typeface="맑은 고딕" panose="020B0503020000020004" pitchFamily="50" charset="-127"/>
              </a:rPr>
              <a:t>4~6</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9" name="L 도형 28"/>
          <p:cNvSpPr/>
          <p:nvPr/>
        </p:nvSpPr>
        <p:spPr bwMode="auto">
          <a:xfrm>
            <a:off x="6486967" y="4220413"/>
            <a:ext cx="470132" cy="792763"/>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0" name="TextBox 29"/>
          <p:cNvSpPr txBox="1"/>
          <p:nvPr/>
        </p:nvSpPr>
        <p:spPr>
          <a:xfrm>
            <a:off x="6321152" y="4345940"/>
            <a:ext cx="795751"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U12</a:t>
            </a:r>
            <a:endParaRPr lang="en-US" altLang="ko-KR" sz="1400" b="1" smtClean="0">
              <a:solidFill>
                <a:srgbClr val="FFC000"/>
              </a:solidFill>
              <a:latin typeface="맑은 고딕" panose="020B0503020000020004" pitchFamily="50" charset="-127"/>
              <a:ea typeface="맑은 고딕" panose="020B0503020000020004" pitchFamily="50" charset="-127"/>
            </a:endParaRPr>
          </a:p>
          <a:p>
            <a:pPr algn="ctr"/>
            <a:r>
              <a:rPr lang="en-US" altLang="ko-KR" sz="1400" b="1" smtClean="0">
                <a:solidFill>
                  <a:srgbClr val="FFC000"/>
                </a:solidFill>
                <a:latin typeface="맑은 고딕" panose="020B0503020000020004" pitchFamily="50" charset="-127"/>
                <a:ea typeface="맑은 고딕" panose="020B0503020000020004" pitchFamily="50" charset="-127"/>
              </a:rPr>
              <a:t>fault</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46040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5" grpId="0"/>
      <p:bldP spid="27" grpId="0"/>
      <p:bldP spid="28" grpId="0"/>
      <p:bldP spid="33" grpId="0"/>
      <p:bldP spid="35" grpId="0"/>
      <p:bldP spid="37" grpId="0"/>
      <p:bldP spid="50" grpId="0"/>
      <p:bldP spid="51"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14</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DSP(Power </a:t>
            </a:r>
            <a:r>
              <a:rPr lang="en-US" altLang="ko-KR" sz="2000" smtClean="0">
                <a:solidFill>
                  <a:srgbClr val="000000"/>
                </a:solidFill>
                <a:latin typeface="HY헤드라인M" pitchFamily="18" charset="-127"/>
                <a:ea typeface="HY헤드라인M" pitchFamily="18" charset="-127"/>
              </a:rPr>
              <a:t>&amp; ADC)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49" y="1916831"/>
            <a:ext cx="4065953" cy="3433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976" y="1916832"/>
            <a:ext cx="4896544" cy="3454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875057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15</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TMS320F28335</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1843088"/>
            <a:ext cx="56007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39854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DSP(PWM</a:t>
            </a:r>
            <a:r>
              <a:rPr lang="en-US" altLang="ko-KR" sz="2000" smtClean="0">
                <a:solidFill>
                  <a:srgbClr val="000000"/>
                </a:solidFill>
                <a:latin typeface="HY헤드라인M" pitchFamily="18" charset="-127"/>
                <a:ea typeface="HY헤드라인M" pitchFamily="18" charset="-127"/>
              </a:rPr>
              <a:t>)</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4043248"/>
            <a:ext cx="8049344" cy="226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2720" y="1628800"/>
            <a:ext cx="4794847" cy="2190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20231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DSP(PWM</a:t>
            </a:r>
            <a:r>
              <a:rPr lang="en-US" altLang="ko-KR" sz="2000" smtClean="0">
                <a:solidFill>
                  <a:srgbClr val="000000"/>
                </a:solidFill>
                <a:latin typeface="HY헤드라인M" pitchFamily="18" charset="-127"/>
                <a:ea typeface="HY헤드라인M" pitchFamily="18" charset="-127"/>
              </a:rPr>
              <a:t>)</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647" y="2839591"/>
            <a:ext cx="4092321" cy="275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118" y="1772816"/>
            <a:ext cx="2629769" cy="453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6527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a:t>
            </a:r>
            <a:r>
              <a:rPr lang="en-US" altLang="ko-KR" sz="2000" smtClean="0">
                <a:solidFill>
                  <a:srgbClr val="000000"/>
                </a:solidFill>
                <a:latin typeface="HY헤드라인M" pitchFamily="18" charset="-127"/>
                <a:ea typeface="HY헤드라인M" pitchFamily="18" charset="-127"/>
              </a:rPr>
              <a:t>(</a:t>
            </a:r>
            <a:r>
              <a:rPr lang="ko-KR" altLang="en-US" sz="2000" smtClean="0">
                <a:solidFill>
                  <a:srgbClr val="000000"/>
                </a:solidFill>
                <a:latin typeface="HY헤드라인M" pitchFamily="18" charset="-127"/>
                <a:ea typeface="HY헤드라인M" pitchFamily="18" charset="-127"/>
              </a:rPr>
              <a:t>기타</a:t>
            </a:r>
            <a:r>
              <a:rPr lang="en-US" altLang="ko-KR" sz="2000" smtClean="0">
                <a:solidFill>
                  <a:srgbClr val="000000"/>
                </a:solidFill>
                <a:latin typeface="HY헤드라인M" pitchFamily="18" charset="-127"/>
                <a:ea typeface="HY헤드라인M" pitchFamily="18" charset="-127"/>
              </a:rPr>
              <a:t>)</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4" y="1772816"/>
            <a:ext cx="6840760" cy="4129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584" y="2382787"/>
            <a:ext cx="2408188" cy="302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96587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19</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ko-KR" altLang="en-US" sz="2000">
                <a:solidFill>
                  <a:srgbClr val="000000"/>
                </a:solidFill>
                <a:latin typeface="HY헤드라인M" pitchFamily="18" charset="-127"/>
                <a:ea typeface="HY헤드라인M" pitchFamily="18" charset="-127"/>
              </a:rPr>
              <a:t>부트모드설정</a:t>
            </a:r>
            <a:r>
              <a:rPr lang="en-US" altLang="ko-KR" sz="2000">
                <a:solidFill>
                  <a:srgbClr val="000000"/>
                </a:solidFill>
                <a:latin typeface="HY헤드라인M" pitchFamily="18" charset="-127"/>
                <a:ea typeface="HY헤드라인M" pitchFamily="18" charset="-127"/>
              </a:rPr>
              <a:t> &amp;</a:t>
            </a:r>
            <a:r>
              <a:rPr lang="ko-KR" altLang="en-US" sz="2000">
                <a:solidFill>
                  <a:srgbClr val="000000"/>
                </a:solidFill>
                <a:latin typeface="HY헤드라인M" pitchFamily="18" charset="-127"/>
                <a:ea typeface="HY헤드라인M" pitchFamily="18" charset="-127"/>
              </a:rPr>
              <a:t> 오실레이터</a:t>
            </a:r>
            <a:endParaRPr lang="en-US" altLang="ko-KR" sz="2000" dirty="0">
              <a:solidFill>
                <a:srgbClr val="0000FF"/>
              </a:solidFill>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4" name="L 도형 3"/>
          <p:cNvSpPr/>
          <p:nvPr/>
        </p:nvSpPr>
        <p:spPr bwMode="auto">
          <a:xfrm>
            <a:off x="5457056" y="2420888"/>
            <a:ext cx="902388" cy="1152128"/>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2" name="TextBox 31"/>
          <p:cNvSpPr txBox="1"/>
          <p:nvPr/>
        </p:nvSpPr>
        <p:spPr>
          <a:xfrm>
            <a:off x="5402416" y="2471389"/>
            <a:ext cx="975134"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easyDSP</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5613831" y="2985844"/>
            <a:ext cx="712323"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Boot Mode</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7" name="L 도형 16"/>
          <p:cNvSpPr/>
          <p:nvPr/>
        </p:nvSpPr>
        <p:spPr bwMode="auto">
          <a:xfrm>
            <a:off x="3933268" y="2859928"/>
            <a:ext cx="625745" cy="537476"/>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3970922" y="2965078"/>
            <a:ext cx="55043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OSC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59994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슬라이드 번호 개체 틀 3"/>
          <p:cNvSpPr>
            <a:spLocks noGrp="1"/>
          </p:cNvSpPr>
          <p:nvPr>
            <p:ph type="sldNum" sz="quarter" idx="10"/>
          </p:nvPr>
        </p:nvSpPr>
        <p:spPr/>
        <p:txBody>
          <a:bodyPr/>
          <a:lstStyle/>
          <a:p>
            <a:pPr>
              <a:defRPr/>
            </a:pPr>
            <a:fld id="{4939332B-5004-4CC6-BC75-ECF84419BBC1}" type="slidenum">
              <a:rPr lang="en-US" altLang="ko-KR">
                <a:latin typeface="맑은 고딕" pitchFamily="50" charset="-127"/>
                <a:ea typeface="맑은 고딕" pitchFamily="50" charset="-127"/>
              </a:rPr>
              <a:pPr>
                <a:defRPr/>
              </a:pPr>
              <a:t>2</a:t>
            </a:fld>
            <a:endParaRPr lang="en-US" altLang="ko-KR">
              <a:latin typeface="맑은 고딕" pitchFamily="50" charset="-127"/>
              <a:ea typeface="맑은 고딕" pitchFamily="50" charset="-127"/>
            </a:endParaRPr>
          </a:p>
        </p:txBody>
      </p:sp>
      <p:sp>
        <p:nvSpPr>
          <p:cNvPr id="16387"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목</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차</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6" name="Rectangle 53"/>
          <p:cNvSpPr>
            <a:spLocks noChangeArrowheads="1"/>
          </p:cNvSpPr>
          <p:nvPr/>
        </p:nvSpPr>
        <p:spPr bwMode="auto">
          <a:xfrm>
            <a:off x="2899098" y="1967632"/>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컨버터 사양</a:t>
            </a:r>
            <a:endParaRPr lang="ko-KR" altLang="en-US" sz="2000" dirty="0">
              <a:solidFill>
                <a:srgbClr val="000066"/>
              </a:solidFill>
              <a:latin typeface="휴먼엑스포" pitchFamily="18" charset="-127"/>
              <a:ea typeface="휴먼엑스포" pitchFamily="18" charset="-127"/>
            </a:endParaRPr>
          </a:p>
        </p:txBody>
      </p:sp>
      <p:grpSp>
        <p:nvGrpSpPr>
          <p:cNvPr id="17" name="Group 54"/>
          <p:cNvGrpSpPr>
            <a:grpSpLocks/>
          </p:cNvGrpSpPr>
          <p:nvPr/>
        </p:nvGrpSpPr>
        <p:grpSpPr bwMode="auto">
          <a:xfrm>
            <a:off x="2576835" y="1916832"/>
            <a:ext cx="598488" cy="647700"/>
            <a:chOff x="407" y="2364"/>
            <a:chExt cx="1403" cy="734"/>
          </a:xfrm>
        </p:grpSpPr>
        <p:sp>
          <p:nvSpPr>
            <p:cNvPr id="18"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9"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a:solidFill>
                    <a:schemeClr val="tx2"/>
                  </a:solidFill>
                  <a:latin typeface="맑은 고딕" pitchFamily="50" charset="-127"/>
                  <a:ea typeface="맑은 고딕" pitchFamily="50" charset="-127"/>
                </a:rPr>
                <a:t>1</a:t>
              </a:r>
            </a:p>
          </p:txBody>
        </p:sp>
      </p:grpSp>
      <p:grpSp>
        <p:nvGrpSpPr>
          <p:cNvPr id="33" name="Group 4"/>
          <p:cNvGrpSpPr>
            <a:grpSpLocks/>
          </p:cNvGrpSpPr>
          <p:nvPr/>
        </p:nvGrpSpPr>
        <p:grpSpPr bwMode="auto">
          <a:xfrm>
            <a:off x="381000" y="620713"/>
            <a:ext cx="4191000" cy="609600"/>
            <a:chOff x="624" y="528"/>
            <a:chExt cx="4272" cy="663"/>
          </a:xfrm>
        </p:grpSpPr>
        <p:sp>
          <p:nvSpPr>
            <p:cNvPr id="34"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5"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6"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7"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8"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9"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40"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41" name="Rectangle 53"/>
          <p:cNvSpPr>
            <a:spLocks noChangeArrowheads="1"/>
          </p:cNvSpPr>
          <p:nvPr/>
        </p:nvSpPr>
        <p:spPr bwMode="auto">
          <a:xfrm>
            <a:off x="2909416" y="2924944"/>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a:t>
            </a:r>
            <a:r>
              <a:rPr lang="en-US" altLang="ko-KR" sz="2000" smtClean="0">
                <a:solidFill>
                  <a:srgbClr val="000066"/>
                </a:solidFill>
                <a:latin typeface="휴먼엑스포" pitchFamily="18" charset="-127"/>
                <a:ea typeface="휴먼엑스포" pitchFamily="18" charset="-127"/>
              </a:rPr>
              <a:t>DSP Controller </a:t>
            </a:r>
            <a:r>
              <a:rPr lang="ko-KR" altLang="en-US" sz="2000" smtClean="0">
                <a:solidFill>
                  <a:srgbClr val="000066"/>
                </a:solidFill>
                <a:latin typeface="휴먼엑스포" pitchFamily="18" charset="-127"/>
                <a:ea typeface="휴먼엑스포" pitchFamily="18" charset="-127"/>
              </a:rPr>
              <a:t>분석</a:t>
            </a:r>
            <a:endParaRPr lang="ko-KR" altLang="en-US" sz="2000" dirty="0">
              <a:solidFill>
                <a:srgbClr val="000066"/>
              </a:solidFill>
              <a:latin typeface="휴먼엑스포" pitchFamily="18" charset="-127"/>
              <a:ea typeface="휴먼엑스포" pitchFamily="18" charset="-127"/>
            </a:endParaRPr>
          </a:p>
        </p:txBody>
      </p:sp>
      <p:grpSp>
        <p:nvGrpSpPr>
          <p:cNvPr id="42" name="Group 54"/>
          <p:cNvGrpSpPr>
            <a:grpSpLocks/>
          </p:cNvGrpSpPr>
          <p:nvPr/>
        </p:nvGrpSpPr>
        <p:grpSpPr bwMode="auto">
          <a:xfrm>
            <a:off x="2587153" y="2874144"/>
            <a:ext cx="598488" cy="647700"/>
            <a:chOff x="407" y="2364"/>
            <a:chExt cx="1403" cy="734"/>
          </a:xfrm>
        </p:grpSpPr>
        <p:sp>
          <p:nvSpPr>
            <p:cNvPr id="43"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44"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a:solidFill>
                    <a:schemeClr val="tx2"/>
                  </a:solidFill>
                  <a:latin typeface="맑은 고딕" pitchFamily="50" charset="-127"/>
                  <a:ea typeface="맑은 고딕" pitchFamily="50" charset="-127"/>
                </a:rPr>
                <a:t>2</a:t>
              </a:r>
            </a:p>
          </p:txBody>
        </p:sp>
      </p:grpSp>
      <p:sp>
        <p:nvSpPr>
          <p:cNvPr id="24" name="Rectangle 53"/>
          <p:cNvSpPr>
            <a:spLocks noChangeArrowheads="1"/>
          </p:cNvSpPr>
          <p:nvPr/>
        </p:nvSpPr>
        <p:spPr bwMode="auto">
          <a:xfrm>
            <a:off x="2909416" y="3861048"/>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spcBef>
                <a:spcPct val="50000"/>
              </a:spcBef>
            </a:pPr>
            <a:r>
              <a:rPr lang="ko-KR" altLang="en-US" sz="2000" smtClean="0">
                <a:solidFill>
                  <a:srgbClr val="000066"/>
                </a:solidFill>
                <a:latin typeface="휴먼엑스포" pitchFamily="18" charset="-127"/>
                <a:ea typeface="휴먼엑스포" pitchFamily="18" charset="-127"/>
              </a:rPr>
              <a:t>    </a:t>
            </a:r>
            <a:r>
              <a:rPr lang="ko-KR" altLang="en-US" sz="2000" smtClean="0">
                <a:solidFill>
                  <a:srgbClr val="000066"/>
                </a:solidFill>
                <a:latin typeface="휴먼엑스포" pitchFamily="18" charset="-127"/>
                <a:ea typeface="휴먼엑스포" pitchFamily="18" charset="-127"/>
              </a:rPr>
              <a:t>컨버터 필터설계</a:t>
            </a:r>
            <a:endParaRPr lang="ko-KR" altLang="en-US" sz="2000" dirty="0">
              <a:solidFill>
                <a:srgbClr val="000066"/>
              </a:solidFill>
              <a:latin typeface="휴먼엑스포" pitchFamily="18" charset="-127"/>
              <a:ea typeface="휴먼엑스포" pitchFamily="18" charset="-127"/>
            </a:endParaRPr>
          </a:p>
        </p:txBody>
      </p:sp>
      <p:grpSp>
        <p:nvGrpSpPr>
          <p:cNvPr id="25" name="Group 54"/>
          <p:cNvGrpSpPr>
            <a:grpSpLocks/>
          </p:cNvGrpSpPr>
          <p:nvPr/>
        </p:nvGrpSpPr>
        <p:grpSpPr bwMode="auto">
          <a:xfrm>
            <a:off x="2587153" y="3810248"/>
            <a:ext cx="598488" cy="647700"/>
            <a:chOff x="407" y="2364"/>
            <a:chExt cx="1403" cy="734"/>
          </a:xfrm>
        </p:grpSpPr>
        <p:sp>
          <p:nvSpPr>
            <p:cNvPr id="26"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27"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smtClean="0">
                  <a:solidFill>
                    <a:schemeClr val="tx2"/>
                  </a:solidFill>
                  <a:latin typeface="맑은 고딕" pitchFamily="50" charset="-127"/>
                  <a:ea typeface="맑은 고딕" pitchFamily="50" charset="-127"/>
                </a:rPr>
                <a:t>3</a:t>
              </a:r>
              <a:endParaRPr lang="en-US" altLang="ko-KR" sz="1800" b="1" dirty="0">
                <a:solidFill>
                  <a:schemeClr val="tx2"/>
                </a:solidFill>
                <a:latin typeface="맑은 고딕" pitchFamily="50" charset="-127"/>
                <a:ea typeface="맑은 고딕" pitchFamily="50" charset="-127"/>
              </a:endParaRPr>
            </a:p>
          </p:txBody>
        </p:sp>
      </p:grpSp>
      <p:sp>
        <p:nvSpPr>
          <p:cNvPr id="28" name="Rectangle 53"/>
          <p:cNvSpPr>
            <a:spLocks noChangeArrowheads="1"/>
          </p:cNvSpPr>
          <p:nvPr/>
        </p:nvSpPr>
        <p:spPr bwMode="auto">
          <a:xfrm>
            <a:off x="2909416" y="4725144"/>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a:t>
            </a:r>
            <a:r>
              <a:rPr lang="ko-KR" altLang="en-US" sz="2000" smtClean="0">
                <a:solidFill>
                  <a:srgbClr val="000066"/>
                </a:solidFill>
                <a:latin typeface="휴먼엑스포" pitchFamily="18" charset="-127"/>
                <a:ea typeface="휴먼엑스포" pitchFamily="18" charset="-127"/>
              </a:rPr>
              <a:t>시뮬레이</a:t>
            </a:r>
            <a:r>
              <a:rPr lang="ko-KR" altLang="en-US" sz="2000">
                <a:solidFill>
                  <a:srgbClr val="000066"/>
                </a:solidFill>
                <a:latin typeface="휴먼엑스포" pitchFamily="18" charset="-127"/>
                <a:ea typeface="휴먼엑스포" pitchFamily="18" charset="-127"/>
              </a:rPr>
              <a:t>션</a:t>
            </a:r>
            <a:endParaRPr lang="ko-KR" altLang="en-US" sz="2000" dirty="0">
              <a:solidFill>
                <a:srgbClr val="000066"/>
              </a:solidFill>
              <a:latin typeface="휴먼엑스포" pitchFamily="18" charset="-127"/>
              <a:ea typeface="휴먼엑스포" pitchFamily="18" charset="-127"/>
            </a:endParaRPr>
          </a:p>
        </p:txBody>
      </p:sp>
      <p:grpSp>
        <p:nvGrpSpPr>
          <p:cNvPr id="29" name="Group 54"/>
          <p:cNvGrpSpPr>
            <a:grpSpLocks/>
          </p:cNvGrpSpPr>
          <p:nvPr/>
        </p:nvGrpSpPr>
        <p:grpSpPr bwMode="auto">
          <a:xfrm>
            <a:off x="2587153" y="4674344"/>
            <a:ext cx="598488" cy="647700"/>
            <a:chOff x="407" y="2364"/>
            <a:chExt cx="1403" cy="734"/>
          </a:xfrm>
        </p:grpSpPr>
        <p:sp>
          <p:nvSpPr>
            <p:cNvPr id="30"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32"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smtClean="0">
                  <a:solidFill>
                    <a:schemeClr val="tx2"/>
                  </a:solidFill>
                  <a:latin typeface="맑은 고딕" pitchFamily="50" charset="-127"/>
                  <a:ea typeface="맑은 고딕" pitchFamily="50" charset="-127"/>
                </a:rPr>
                <a:t>4</a:t>
              </a:r>
              <a:endParaRPr lang="en-US" altLang="ko-KR" sz="1800" b="1" dirty="0">
                <a:solidFill>
                  <a:schemeClr val="tx2"/>
                </a:solidFill>
                <a:latin typeface="맑은 고딕" pitchFamily="50" charset="-127"/>
                <a:ea typeface="맑은 고딕" pitchFamily="50" charset="-127"/>
              </a:endParaRPr>
            </a:p>
          </p:txBody>
        </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20</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ko-KR" altLang="en-US" sz="2000" smtClean="0">
                <a:solidFill>
                  <a:srgbClr val="000000"/>
                </a:solidFill>
                <a:latin typeface="HY헤드라인M" pitchFamily="18" charset="-127"/>
                <a:ea typeface="HY헤드라인M" pitchFamily="18" charset="-127"/>
              </a:rPr>
              <a:t>부트모드설정</a:t>
            </a:r>
            <a:r>
              <a:rPr lang="en-US" altLang="ko-KR" sz="2000" smtClean="0">
                <a:solidFill>
                  <a:srgbClr val="000000"/>
                </a:solidFill>
                <a:latin typeface="HY헤드라인M" pitchFamily="18" charset="-127"/>
                <a:ea typeface="HY헤드라인M" pitchFamily="18" charset="-127"/>
              </a:rPr>
              <a:t> </a:t>
            </a:r>
            <a:r>
              <a:rPr lang="en-US" altLang="ko-KR" sz="2000">
                <a:solidFill>
                  <a:srgbClr val="000000"/>
                </a:solidFill>
                <a:latin typeface="HY헤드라인M" pitchFamily="18" charset="-127"/>
                <a:ea typeface="HY헤드라인M" pitchFamily="18" charset="-127"/>
              </a:rPr>
              <a:t>&amp;</a:t>
            </a:r>
            <a:r>
              <a:rPr lang="ko-KR" altLang="en-US" sz="2000" smtClean="0">
                <a:solidFill>
                  <a:srgbClr val="000000"/>
                </a:solidFill>
                <a:latin typeface="HY헤드라인M" pitchFamily="18" charset="-127"/>
                <a:ea typeface="HY헤드라인M" pitchFamily="18" charset="-127"/>
              </a:rPr>
              <a:t> </a:t>
            </a:r>
            <a:r>
              <a:rPr lang="ko-KR" altLang="en-US" sz="2000">
                <a:solidFill>
                  <a:srgbClr val="000000"/>
                </a:solidFill>
                <a:latin typeface="HY헤드라인M" pitchFamily="18" charset="-127"/>
                <a:ea typeface="HY헤드라인M" pitchFamily="18" charset="-127"/>
              </a:rPr>
              <a:t>오실레이터</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63" y="1916832"/>
            <a:ext cx="7632848" cy="305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08" y="4509120"/>
            <a:ext cx="2633799" cy="1829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880" y="5229200"/>
            <a:ext cx="36195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121" y="4437112"/>
            <a:ext cx="1172160" cy="170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6498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21</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effectLst/>
                <a:latin typeface="HY헤드라인M" pitchFamily="18" charset="-127"/>
                <a:ea typeface="HY헤드라인M" pitchFamily="18" charset="-127"/>
              </a:rPr>
              <a:t>CAN </a:t>
            </a:r>
            <a:r>
              <a:rPr lang="ko-KR" altLang="en-US" sz="2000" smtClean="0">
                <a:solidFill>
                  <a:srgbClr val="000000"/>
                </a:solidFill>
                <a:effectLst/>
                <a:latin typeface="HY헤드라인M" pitchFamily="18" charset="-127"/>
                <a:ea typeface="HY헤드라인M" pitchFamily="18" charset="-127"/>
              </a:rPr>
              <a:t>통신</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17" name="L 도형 16"/>
          <p:cNvSpPr/>
          <p:nvPr/>
        </p:nvSpPr>
        <p:spPr bwMode="auto">
          <a:xfrm>
            <a:off x="6343479" y="3107548"/>
            <a:ext cx="625745" cy="537476"/>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6296769" y="3322389"/>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CAN</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1" name="L 도형 20"/>
          <p:cNvSpPr/>
          <p:nvPr/>
        </p:nvSpPr>
        <p:spPr bwMode="auto">
          <a:xfrm>
            <a:off x="5916649" y="1916832"/>
            <a:ext cx="388539" cy="275811"/>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2" name="TextBox 21"/>
          <p:cNvSpPr txBox="1"/>
          <p:nvPr/>
        </p:nvSpPr>
        <p:spPr>
          <a:xfrm>
            <a:off x="5866004" y="1897087"/>
            <a:ext cx="5003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5589349" y="1628800"/>
            <a:ext cx="95384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CAN H/L</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6293670" y="3121223"/>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U20</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04974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22</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CAN </a:t>
            </a:r>
            <a:r>
              <a:rPr lang="ko-KR" altLang="en-US" sz="2000">
                <a:solidFill>
                  <a:srgbClr val="000000"/>
                </a:solidFill>
                <a:latin typeface="HY헤드라인M" pitchFamily="18" charset="-127"/>
                <a:ea typeface="HY헤드라인M" pitchFamily="18" charset="-127"/>
              </a:rPr>
              <a:t>통신</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92" y="2348880"/>
            <a:ext cx="8553400" cy="279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67546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23</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effectLst/>
                <a:latin typeface="HY헤드라인M" pitchFamily="18" charset="-127"/>
                <a:ea typeface="HY헤드라인M" pitchFamily="18" charset="-127"/>
              </a:rPr>
              <a:t>SCI </a:t>
            </a:r>
            <a:r>
              <a:rPr lang="ko-KR" altLang="en-US" sz="2000" smtClean="0">
                <a:solidFill>
                  <a:srgbClr val="000000"/>
                </a:solidFill>
                <a:effectLst/>
                <a:latin typeface="HY헤드라인M" pitchFamily="18" charset="-127"/>
                <a:ea typeface="HY헤드라인M" pitchFamily="18" charset="-127"/>
              </a:rPr>
              <a:t>통신</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17" name="L 도형 16"/>
          <p:cNvSpPr/>
          <p:nvPr/>
        </p:nvSpPr>
        <p:spPr bwMode="auto">
          <a:xfrm>
            <a:off x="6273346" y="2377455"/>
            <a:ext cx="568859" cy="471290"/>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6224761" y="2540967"/>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SCI</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1" name="L 도형 20"/>
          <p:cNvSpPr/>
          <p:nvPr/>
        </p:nvSpPr>
        <p:spPr bwMode="auto">
          <a:xfrm>
            <a:off x="6323625" y="1916832"/>
            <a:ext cx="388539" cy="275811"/>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2" name="TextBox 21"/>
          <p:cNvSpPr txBox="1"/>
          <p:nvPr/>
        </p:nvSpPr>
        <p:spPr>
          <a:xfrm>
            <a:off x="6272980" y="1897087"/>
            <a:ext cx="5003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J24</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6232470" y="2372568"/>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U102</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47878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24</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SCI </a:t>
            </a:r>
            <a:r>
              <a:rPr lang="ko-KR" altLang="en-US" sz="2000">
                <a:solidFill>
                  <a:srgbClr val="000000"/>
                </a:solidFill>
                <a:latin typeface="HY헤드라인M" pitchFamily="18" charset="-127"/>
                <a:ea typeface="HY헤드라인M" pitchFamily="18" charset="-127"/>
              </a:rPr>
              <a:t>통신</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80" y="1916832"/>
            <a:ext cx="5273868" cy="386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19010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25</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DAC</a:t>
            </a:r>
            <a:endParaRPr lang="en-US" altLang="ko-KR" sz="2000" dirty="0">
              <a:solidFill>
                <a:srgbClr val="0000FF"/>
              </a:solidFill>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17" name="L 도형 16"/>
          <p:cNvSpPr/>
          <p:nvPr/>
        </p:nvSpPr>
        <p:spPr bwMode="auto">
          <a:xfrm>
            <a:off x="4687887" y="1921719"/>
            <a:ext cx="568859" cy="471290"/>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4639302" y="2085231"/>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DAC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4647011" y="1916832"/>
            <a:ext cx="66602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U15</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221520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26</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DAC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870" y="1700808"/>
            <a:ext cx="4559237" cy="41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56416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27</a:t>
            </a:fld>
            <a:endParaRPr lang="en-US" altLang="ko-KR" dirty="0">
              <a:latin typeface="Times New Roman" pitchFamily="18" charset="0"/>
            </a:endParaRPr>
          </a:p>
        </p:txBody>
      </p:sp>
      <p:sp>
        <p:nvSpPr>
          <p:cNvPr id="6" name="Rectangle 2"/>
          <p:cNvSpPr>
            <a:spLocks noChangeArrowheads="1"/>
          </p:cNvSpPr>
          <p:nvPr/>
        </p:nvSpPr>
        <p:spPr bwMode="auto">
          <a:xfrm>
            <a:off x="2582863" y="287655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Mode</a:t>
            </a:r>
            <a:r>
              <a:rPr lang="ko-KR" altLang="en-US" sz="2000" i="0" u="none" smtClean="0">
                <a:solidFill>
                  <a:srgbClr val="000000"/>
                </a:solidFill>
                <a:latin typeface="맑은 고딕" panose="020B0503020000020004" pitchFamily="50" charset="-127"/>
                <a:ea typeface="맑은 고딕" panose="020B0503020000020004" pitchFamily="50" charset="-127"/>
              </a:rPr>
              <a:t>에 따른 동작원리</a:t>
            </a:r>
            <a:r>
              <a:rPr lang="en-US" altLang="ko-KR" sz="2000" i="0" u="none" smtClean="0">
                <a:solidFill>
                  <a:srgbClr val="000000"/>
                </a:solidFill>
                <a:latin typeface="맑은 고딕" panose="020B0503020000020004" pitchFamily="50" charset="-127"/>
                <a:ea typeface="맑은 고딕" panose="020B0503020000020004" pitchFamily="50" charset="-127"/>
              </a:rPr>
              <a:t>(</a:t>
            </a:r>
            <a:r>
              <a:rPr lang="ko-KR" altLang="en-US" sz="2000" i="0" u="none" smtClean="0">
                <a:solidFill>
                  <a:srgbClr val="000000"/>
                </a:solidFill>
                <a:latin typeface="맑은 고딕" panose="020B0503020000020004" pitchFamily="50" charset="-127"/>
                <a:ea typeface="맑은 고딕" panose="020B0503020000020004" pitchFamily="50" charset="-127"/>
              </a:rPr>
              <a:t>비동기식</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p:cNvSpPr txBox="1"/>
          <p:nvPr/>
        </p:nvSpPr>
        <p:spPr>
          <a:xfrm>
            <a:off x="3656856" y="3697287"/>
            <a:ext cx="2592288" cy="307777"/>
          </a:xfrm>
          <a:prstGeom prst="rect">
            <a:avLst/>
          </a:prstGeom>
          <a:noFill/>
        </p:spPr>
        <p:txBody>
          <a:bodyPr wrap="square" rtlCol="0">
            <a:spAutoFit/>
          </a:bodyPr>
          <a:lstStyle/>
          <a:p>
            <a:r>
              <a:rPr lang="en-US" altLang="ko-KR" sz="1400" b="1">
                <a:solidFill>
                  <a:schemeClr val="bg2"/>
                </a:solidFill>
                <a:latin typeface="맑은 고딕" panose="020B0503020000020004" pitchFamily="50" charset="-127"/>
                <a:ea typeface="맑은 고딕" panose="020B0503020000020004" pitchFamily="50" charset="-127"/>
              </a:rPr>
              <a:t>&lt; Boost Converter Mode &gt;</a:t>
            </a:r>
          </a:p>
        </p:txBody>
      </p:sp>
      <p:sp>
        <p:nvSpPr>
          <p:cNvPr id="26" name="TextBox 25"/>
          <p:cNvSpPr txBox="1"/>
          <p:nvPr/>
        </p:nvSpPr>
        <p:spPr>
          <a:xfrm>
            <a:off x="3656856" y="6021288"/>
            <a:ext cx="2592288" cy="307777"/>
          </a:xfrm>
          <a:prstGeom prst="rect">
            <a:avLst/>
          </a:prstGeom>
          <a:noFill/>
        </p:spPr>
        <p:txBody>
          <a:bodyPr wrap="square" rtlCol="0">
            <a:spAutoFit/>
          </a:bodyPr>
          <a:lstStyle/>
          <a:p>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Buck </a:t>
            </a:r>
            <a:r>
              <a:rPr lang="en-US" altLang="ko-KR" sz="1400" b="1">
                <a:solidFill>
                  <a:schemeClr val="bg2"/>
                </a:solidFill>
                <a:latin typeface="맑은 고딕" panose="020B0503020000020004" pitchFamily="50" charset="-127"/>
                <a:ea typeface="맑은 고딕" panose="020B0503020000020004" pitchFamily="50" charset="-127"/>
              </a:rPr>
              <a:t>Converter Mode &gt;</a:t>
            </a: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1846724"/>
            <a:ext cx="6254115" cy="182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496" y="4218776"/>
            <a:ext cx="6414135" cy="182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942703"/>
      </p:ext>
    </p:extLst>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28</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ko-KR" altLang="en-US" sz="2000" i="0" u="none" smtClean="0">
                <a:solidFill>
                  <a:srgbClr val="000000"/>
                </a:solidFill>
                <a:latin typeface="맑은 고딕" panose="020B0503020000020004" pitchFamily="50" charset="-127"/>
                <a:ea typeface="맑은 고딕" panose="020B0503020000020004" pitchFamily="50" charset="-127"/>
              </a:rPr>
              <a:t>컨버터 </a:t>
            </a:r>
            <a:r>
              <a:rPr lang="en-US" altLang="ko-KR" sz="2000" i="0" u="none" smtClean="0">
                <a:solidFill>
                  <a:srgbClr val="000000"/>
                </a:solidFill>
                <a:latin typeface="맑은 고딕" panose="020B0503020000020004" pitchFamily="50" charset="-127"/>
                <a:ea typeface="맑은 고딕" panose="020B0503020000020004" pitchFamily="50" charset="-127"/>
              </a:rPr>
              <a:t>filter </a:t>
            </a:r>
            <a:r>
              <a:rPr lang="ko-KR" altLang="en-US" sz="2000" i="0" u="none" smtClean="0">
                <a:solidFill>
                  <a:srgbClr val="000000"/>
                </a:solidFill>
                <a:latin typeface="맑은 고딕" panose="020B0503020000020004" pitchFamily="50" charset="-127"/>
                <a:ea typeface="맑은 고딕" panose="020B0503020000020004" pitchFamily="50" charset="-127"/>
              </a:rPr>
              <a:t>설계</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21" name="TextBox 20"/>
              <p:cNvSpPr txBox="1"/>
              <p:nvPr/>
            </p:nvSpPr>
            <p:spPr>
              <a:xfrm>
                <a:off x="1806889" y="2228983"/>
                <a:ext cx="2744934" cy="596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600" b="1" i="0" smtClean="0">
                          <a:solidFill>
                            <a:schemeClr val="bg2"/>
                          </a:solidFill>
                          <a:effectLst/>
                          <a:latin typeface="Cambria Math"/>
                        </a:rPr>
                        <m:t>𝐃</m:t>
                      </m:r>
                      <m:r>
                        <a:rPr lang="en-US" altLang="ko-KR" sz="1600" b="1" i="0" baseline="-25000" smtClean="0">
                          <a:solidFill>
                            <a:schemeClr val="bg2"/>
                          </a:solidFill>
                          <a:effectLst/>
                          <a:latin typeface="Cambria Math"/>
                        </a:rPr>
                        <m:t>𝟏</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num>
                        <m:den>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𝒊</m:t>
                              </m:r>
                            </m:sub>
                          </m:sSub>
                        </m:den>
                      </m:f>
                      <m:r>
                        <a:rPr lang="en-US" altLang="ko-KR" sz="1600" b="1" i="1" smtClean="0">
                          <a:solidFill>
                            <a:schemeClr val="bg2"/>
                          </a:solidFill>
                          <a:effectLst/>
                          <a:latin typeface="Cambria Math"/>
                        </a:rPr>
                        <m:t>= </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𝟐𝟎𝟎</m:t>
                          </m:r>
                        </m:num>
                        <m:den>
                          <m:r>
                            <a:rPr lang="en-US" altLang="ko-KR" sz="1600" b="1" i="1" smtClean="0">
                              <a:solidFill>
                                <a:schemeClr val="bg2"/>
                              </a:solidFill>
                              <a:latin typeface="Cambria Math"/>
                            </a:rPr>
                            <m:t>𝟒𝟎𝟎</m:t>
                          </m:r>
                        </m:den>
                      </m:f>
                      <m:r>
                        <a:rPr lang="en-US" altLang="ko-KR" sz="1600" b="1" i="1">
                          <a:solidFill>
                            <a:schemeClr val="bg2"/>
                          </a:solidFill>
                          <a:latin typeface="Cambria Math"/>
                        </a:rPr>
                        <m:t>= </m:t>
                      </m:r>
                      <m:r>
                        <a:rPr lang="en-US" altLang="ko-KR" sz="1600" b="1" i="1" smtClean="0">
                          <a:solidFill>
                            <a:schemeClr val="bg2"/>
                          </a:solidFill>
                          <a:latin typeface="Cambria Math"/>
                        </a:rPr>
                        <m:t> </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806889" y="2228983"/>
                <a:ext cx="2744934" cy="59638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1680588" y="5229200"/>
                <a:ext cx="4859792" cy="62792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𝑽</m:t>
                          </m:r>
                        </m:e>
                        <m:sub>
                          <m:r>
                            <a:rPr lang="en-US" altLang="ko-KR" sz="1600" b="1" i="1">
                              <a:solidFill>
                                <a:schemeClr val="bg2"/>
                              </a:solidFill>
                              <a:latin typeface="Cambria Math"/>
                            </a:rPr>
                            <m:t>𝒐</m:t>
                          </m:r>
                        </m:sub>
                      </m:sSub>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ea typeface="Cambria Math"/>
                                </a:rPr>
                                <m:t>∆</m:t>
                              </m:r>
                              <m:r>
                                <a:rPr lang="en-US" altLang="ko-KR" sz="1600" b="1" i="1" smtClean="0">
                                  <a:solidFill>
                                    <a:schemeClr val="bg2"/>
                                  </a:solidFill>
                                  <a:effectLst/>
                                  <a:latin typeface="Cambria Math"/>
                                  <a:ea typeface="Cambria Math"/>
                                </a:rPr>
                                <m:t>𝑰</m:t>
                              </m:r>
                            </m:e>
                            <m:sub>
                              <m:r>
                                <a:rPr lang="en-US" altLang="ko-KR" sz="1600" b="1" i="1" smtClean="0">
                                  <a:solidFill>
                                    <a:schemeClr val="bg2"/>
                                  </a:solidFill>
                                  <a:effectLst/>
                                  <a:latin typeface="Cambria Math"/>
                                </a:rPr>
                                <m:t>𝑳</m:t>
                              </m:r>
                            </m:sub>
                          </m:sSub>
                        </m:num>
                        <m:den>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𝟖</m:t>
                              </m:r>
                              <m:r>
                                <a:rPr lang="en-US" altLang="ko-KR" sz="1600" b="1" i="1" smtClean="0">
                                  <a:solidFill>
                                    <a:schemeClr val="bg2"/>
                                  </a:solidFill>
                                  <a:latin typeface="Cambria Math"/>
                                </a:rPr>
                                <m:t>∗</m:t>
                              </m:r>
                              <m:r>
                                <a:rPr lang="en-US" altLang="ko-KR" sz="1600" b="1" i="1">
                                  <a:solidFill>
                                    <a:schemeClr val="bg2"/>
                                  </a:solidFill>
                                  <a:latin typeface="Cambria Math"/>
                                </a:rPr>
                                <m:t>𝑪</m:t>
                              </m:r>
                            </m:e>
                            <m:sub>
                              <m:r>
                                <a:rPr lang="en-US" altLang="ko-KR" sz="1600" b="1" i="1">
                                  <a:solidFill>
                                    <a:schemeClr val="bg2"/>
                                  </a:solidFill>
                                  <a:latin typeface="Cambria Math"/>
                                </a:rPr>
                                <m:t>𝒇𝑩</m:t>
                              </m:r>
                            </m:sub>
                          </m:sSub>
                          <m:r>
                            <a:rPr lang="en-US" altLang="ko-KR" sz="1600" b="1" i="1" smtClean="0">
                              <a:solidFill>
                                <a:schemeClr val="bg2"/>
                              </a:solidFill>
                              <a:latin typeface="Cambria Math"/>
                            </a:rPr>
                            <m:t>∗</m:t>
                          </m:r>
                          <m:sSub>
                            <m:sSubPr>
                              <m:ctrlPr>
                                <a:rPr lang="en-US" altLang="ko-KR" sz="1600" b="1" i="1">
                                  <a:solidFill>
                                    <a:schemeClr val="bg2"/>
                                  </a:solidFill>
                                  <a:effectLst/>
                                  <a:latin typeface="Cambria Math"/>
                                </a:rPr>
                              </m:ctrlPr>
                            </m:sSubPr>
                            <m:e>
                              <m:r>
                                <a:rPr lang="en-US" altLang="ko-KR" sz="1600" b="1" i="1" smtClean="0">
                                  <a:solidFill>
                                    <a:schemeClr val="bg2"/>
                                  </a:solidFill>
                                  <a:effectLst/>
                                  <a:latin typeface="Cambria Math"/>
                                </a:rPr>
                                <m:t>𝒇</m:t>
                              </m:r>
                            </m:e>
                            <m:sub>
                              <m:r>
                                <a:rPr lang="en-US" altLang="ko-KR" sz="1600" b="1" i="1" smtClean="0">
                                  <a:solidFill>
                                    <a:schemeClr val="bg2"/>
                                  </a:solidFill>
                                  <a:effectLst/>
                                  <a:latin typeface="Cambria Math"/>
                                  <a:ea typeface="Cambria Math"/>
                                </a:rPr>
                                <m:t>𝒔𝒘</m:t>
                              </m:r>
                            </m:sub>
                          </m:sSub>
                        </m:den>
                      </m:f>
                      <m:r>
                        <a:rPr lang="en-US" altLang="ko-KR" sz="1600" b="1" i="1" smtClean="0">
                          <a:solidFill>
                            <a:schemeClr val="bg2"/>
                          </a:solidFill>
                          <a:effectLst/>
                          <a:latin typeface="Cambria Math"/>
                          <a:ea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𝟏𝟎</m:t>
                          </m:r>
                          <m:r>
                            <a:rPr lang="en-US" altLang="ko-KR" sz="1600" b="1" i="1" smtClean="0">
                              <a:solidFill>
                                <a:schemeClr val="bg2"/>
                              </a:solidFill>
                              <a:latin typeface="Cambria Math"/>
                            </a:rPr>
                            <m:t>.</m:t>
                          </m:r>
                          <m:r>
                            <a:rPr lang="en-US" altLang="ko-KR" sz="1600" b="1" i="1" smtClean="0">
                              <a:solidFill>
                                <a:schemeClr val="bg2"/>
                              </a:solidFill>
                              <a:latin typeface="Cambria Math"/>
                            </a:rPr>
                            <m:t>𝟐𝟎𝟒</m:t>
                          </m:r>
                        </m:num>
                        <m:den>
                          <m:r>
                            <a:rPr lang="en-US" altLang="ko-KR" sz="1600" b="1" i="1" smtClean="0">
                              <a:solidFill>
                                <a:schemeClr val="bg2"/>
                              </a:solidFill>
                              <a:latin typeface="Cambria Math"/>
                            </a:rPr>
                            <m:t>𝟖</m:t>
                          </m:r>
                          <m:r>
                            <a:rPr lang="en-US" altLang="ko-KR" sz="1600" b="1" i="1" smtClean="0">
                              <a:solidFill>
                                <a:schemeClr val="bg2"/>
                              </a:solidFill>
                              <a:latin typeface="Cambria Math"/>
                            </a:rPr>
                            <m:t>∗</m:t>
                          </m:r>
                          <m:r>
                            <a:rPr lang="en-US" altLang="ko-KR" sz="1600" b="1" i="1">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smtClean="0">
                              <a:solidFill>
                                <a:schemeClr val="bg2"/>
                              </a:solidFill>
                              <a:latin typeface="Cambria Math"/>
                            </a:rPr>
                            <m:t>𝟒</m:t>
                          </m:r>
                        </m:den>
                      </m:f>
                      <m:r>
                        <a:rPr lang="en-US" altLang="ko-KR" sz="1600" b="1">
                          <a:solidFill>
                            <a:schemeClr val="bg2"/>
                          </a:solidFill>
                          <a:latin typeface="Cambria Math"/>
                        </a:rPr>
                        <m:t>=</m:t>
                      </m:r>
                      <m:r>
                        <a:rPr lang="en-US" altLang="ko-KR" sz="1600" b="1" i="0" smtClean="0">
                          <a:solidFill>
                            <a:schemeClr val="bg2"/>
                          </a:solidFill>
                          <a:latin typeface="Cambria Math"/>
                        </a:rPr>
                        <m:t>𝟔𝟑</m:t>
                      </m:r>
                      <m:r>
                        <a:rPr lang="en-US" altLang="ko-KR" sz="1600" b="1" i="0" smtClean="0">
                          <a:solidFill>
                            <a:schemeClr val="bg2"/>
                          </a:solidFill>
                          <a:latin typeface="Cambria Math"/>
                        </a:rPr>
                        <m:t>.</m:t>
                      </m:r>
                      <m:r>
                        <a:rPr lang="en-US" altLang="ko-KR" sz="1600" b="1" i="0" smtClean="0">
                          <a:solidFill>
                            <a:schemeClr val="bg2"/>
                          </a:solidFill>
                          <a:latin typeface="Cambria Math"/>
                        </a:rPr>
                        <m:t>𝟕𝟕𝟓𝐕</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p:sp>
            <p:nvSpPr>
              <p:cNvPr id="23" name="TextBox 22"/>
              <p:cNvSpPr txBox="1">
                <a:spLocks noRot="1" noChangeAspect="1" noMove="1" noResize="1" noEditPoints="1" noAdjustHandles="1" noChangeArrowheads="1" noChangeShapeType="1" noTextEdit="1"/>
              </p:cNvSpPr>
              <p:nvPr/>
            </p:nvSpPr>
            <p:spPr>
              <a:xfrm>
                <a:off x="1680588" y="5229200"/>
                <a:ext cx="4859792" cy="627929"/>
              </a:xfrm>
              <a:prstGeom prst="rect">
                <a:avLst/>
              </a:prstGeom>
              <a:blipFill rotWithShape="1">
                <a:blip r:embed="rId4"/>
                <a:stretch>
                  <a:fillRect/>
                </a:stretch>
              </a:blipFill>
            </p:spPr>
            <p:txBody>
              <a:bodyPr/>
              <a:lstStyle/>
              <a:p>
                <a:r>
                  <a:rPr lang="ko-KR" altLang="en-US">
                    <a:noFill/>
                  </a:rPr>
                  <a:t> </a:t>
                </a:r>
              </a:p>
            </p:txBody>
          </p:sp>
        </mc:Fallback>
      </mc:AlternateContent>
      <p:sp>
        <p:nvSpPr>
          <p:cNvPr id="29" name="TextBox 28"/>
          <p:cNvSpPr txBox="1"/>
          <p:nvPr/>
        </p:nvSpPr>
        <p:spPr>
          <a:xfrm>
            <a:off x="1422436" y="1743769"/>
            <a:ext cx="6050844" cy="338554"/>
          </a:xfrm>
          <a:prstGeom prst="rect">
            <a:avLst/>
          </a:prstGeom>
          <a:noFill/>
        </p:spPr>
        <p:txBody>
          <a:bodyPr wrap="square" rtlCol="0">
            <a:spAutoFit/>
          </a:bodyPr>
          <a:lstStyle/>
          <a:p>
            <a:pPr marL="342900" indent="-342900" algn="l">
              <a:buFont typeface="+mj-lt"/>
              <a:buAutoNum type="arabicPeriod"/>
            </a:pPr>
            <a:r>
              <a:rPr lang="ko-KR" altLang="en-US" sz="1600" b="1" dirty="0" smtClean="0">
                <a:solidFill>
                  <a:schemeClr val="bg2"/>
                </a:solidFill>
                <a:effectLst/>
                <a:latin typeface="맑은 고딕" panose="020B0503020000020004" pitchFamily="50" charset="-127"/>
                <a:ea typeface="맑은 고딕" panose="020B0503020000020004" pitchFamily="50" charset="-127"/>
              </a:rPr>
              <a:t>입력과 출력전압의 조건에 따라 </a:t>
            </a:r>
            <a:r>
              <a:rPr lang="en-US" altLang="ko-KR" sz="1600" b="1" dirty="0" smtClean="0">
                <a:solidFill>
                  <a:schemeClr val="bg2"/>
                </a:solidFill>
                <a:effectLst/>
                <a:latin typeface="맑은 고딕" panose="020B0503020000020004" pitchFamily="50" charset="-127"/>
                <a:ea typeface="맑은 고딕" panose="020B0503020000020004" pitchFamily="50" charset="-127"/>
              </a:rPr>
              <a:t>Duty</a:t>
            </a:r>
            <a:r>
              <a:rPr lang="ko-KR" altLang="en-US" sz="1600" b="1" dirty="0" smtClean="0">
                <a:solidFill>
                  <a:schemeClr val="bg2"/>
                </a:solidFill>
                <a:effectLst/>
                <a:latin typeface="맑은 고딕" panose="020B0503020000020004" pitchFamily="50" charset="-127"/>
                <a:ea typeface="맑은 고딕" panose="020B0503020000020004" pitchFamily="50" charset="-127"/>
              </a:rPr>
              <a:t>계산</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0" name="TextBox 29"/>
          <p:cNvSpPr txBox="1"/>
          <p:nvPr/>
        </p:nvSpPr>
        <p:spPr>
          <a:xfrm>
            <a:off x="1422436" y="3019623"/>
            <a:ext cx="7635020" cy="338554"/>
          </a:xfrm>
          <a:prstGeom prst="rect">
            <a:avLst/>
          </a:prstGeom>
          <a:noFill/>
        </p:spPr>
        <p:txBody>
          <a:bodyPr wrap="square" rtlCol="0">
            <a:spAutoFit/>
          </a:bodyPr>
          <a:lstStyle/>
          <a:p>
            <a:pPr marL="342900" indent="-342900" algn="l">
              <a:buFont typeface="+mj-lt"/>
              <a:buAutoNum type="arabicPeriod" startAt="2"/>
            </a:pPr>
            <a:r>
              <a:rPr lang="ko-KR" altLang="en-US" sz="1600" b="1" dirty="0" err="1" smtClean="0">
                <a:solidFill>
                  <a:schemeClr val="bg2"/>
                </a:solidFill>
                <a:effectLst/>
                <a:latin typeface="맑은 고딕" panose="020B0503020000020004" pitchFamily="50" charset="-127"/>
                <a:ea typeface="맑은 고딕" panose="020B0503020000020004" pitchFamily="50" charset="-127"/>
              </a:rPr>
              <a:t>인덕터</a:t>
            </a:r>
            <a:r>
              <a:rPr lang="ko-KR" altLang="en-US" sz="1600" b="1" dirty="0" smtClean="0">
                <a:solidFill>
                  <a:schemeClr val="bg2"/>
                </a:solidFill>
                <a:effectLst/>
                <a:latin typeface="맑은 고딕" panose="020B0503020000020004" pitchFamily="50" charset="-127"/>
                <a:ea typeface="맑은 고딕" panose="020B0503020000020004" pitchFamily="50" charset="-127"/>
              </a:rPr>
              <a:t> 전압 </a:t>
            </a:r>
            <a:r>
              <a:rPr lang="en-US" altLang="ko-KR" sz="1600" b="1" dirty="0" smtClean="0">
                <a:solidFill>
                  <a:schemeClr val="bg2"/>
                </a:solidFill>
                <a:effectLst/>
                <a:latin typeface="맑은 고딕" panose="020B0503020000020004" pitchFamily="50" charset="-127"/>
                <a:ea typeface="맑은 고딕" panose="020B0503020000020004" pitchFamily="50" charset="-127"/>
              </a:rPr>
              <a:t>V</a:t>
            </a:r>
            <a:r>
              <a:rPr lang="en-US" altLang="ko-KR" sz="1600" b="1" baseline="-25000" dirty="0" smtClean="0">
                <a:solidFill>
                  <a:schemeClr val="bg2"/>
                </a:solidFill>
                <a:effectLst/>
                <a:latin typeface="맑은 고딕" panose="020B0503020000020004" pitchFamily="50" charset="-127"/>
                <a:ea typeface="맑은 고딕" panose="020B0503020000020004" pitchFamily="50" charset="-127"/>
              </a:rPr>
              <a:t>L</a:t>
            </a:r>
            <a:r>
              <a:rPr lang="ko-KR" altLang="en-US" sz="1600" b="1" dirty="0" smtClean="0">
                <a:solidFill>
                  <a:schemeClr val="bg2"/>
                </a:solidFill>
                <a:effectLst/>
                <a:latin typeface="맑은 고딕" panose="020B0503020000020004" pitchFamily="50" charset="-127"/>
                <a:ea typeface="맑은 고딕" panose="020B0503020000020004" pitchFamily="50" charset="-127"/>
              </a:rPr>
              <a:t>의 적분 </a:t>
            </a:r>
            <a:r>
              <a:rPr lang="ko-KR" altLang="en-US" sz="1600" b="1" smtClean="0">
                <a:solidFill>
                  <a:schemeClr val="bg2"/>
                </a:solidFill>
                <a:effectLst/>
                <a:latin typeface="맑은 고딕" panose="020B0503020000020004" pitchFamily="50" charset="-127"/>
                <a:ea typeface="맑은 고딕" panose="020B0503020000020004" pitchFamily="50" charset="-127"/>
              </a:rPr>
              <a:t>평형조건을 </a:t>
            </a:r>
            <a:r>
              <a:rPr lang="ko-KR" altLang="en-US" sz="1600" b="1" smtClean="0">
                <a:solidFill>
                  <a:schemeClr val="bg2"/>
                </a:solidFill>
                <a:effectLst/>
                <a:latin typeface="맑은 고딕" panose="020B0503020000020004" pitchFamily="50" charset="-127"/>
                <a:ea typeface="맑은 고딕" panose="020B0503020000020004" pitchFamily="50" charset="-127"/>
              </a:rPr>
              <a:t>이용하여 </a:t>
            </a:r>
            <a:r>
              <a:rPr lang="ko-KR" altLang="en-US" sz="1600" b="1" dirty="0" smtClean="0">
                <a:solidFill>
                  <a:schemeClr val="bg2"/>
                </a:solidFill>
                <a:effectLst/>
                <a:latin typeface="맑은 고딕" panose="020B0503020000020004" pitchFamily="50" charset="-127"/>
                <a:ea typeface="맑은 고딕" panose="020B0503020000020004" pitchFamily="50" charset="-127"/>
              </a:rPr>
              <a:t>필터 </a:t>
            </a:r>
            <a:r>
              <a:rPr lang="ko-KR" altLang="en-US" sz="1600" b="1" dirty="0" err="1" smtClean="0">
                <a:solidFill>
                  <a:schemeClr val="bg2"/>
                </a:solidFill>
                <a:effectLst/>
                <a:latin typeface="맑은 고딕" panose="020B0503020000020004" pitchFamily="50" charset="-127"/>
                <a:ea typeface="맑은 고딕" panose="020B0503020000020004" pitchFamily="50" charset="-127"/>
              </a:rPr>
              <a:t>인덕터</a:t>
            </a:r>
            <a:r>
              <a:rPr lang="ko-KR" altLang="en-US" sz="1600" b="1" dirty="0" smtClean="0">
                <a:solidFill>
                  <a:schemeClr val="bg2"/>
                </a:solidFill>
                <a:effectLst/>
                <a:latin typeface="맑은 고딕" panose="020B0503020000020004" pitchFamily="50" charset="-127"/>
                <a:ea typeface="맑은 고딕" panose="020B0503020000020004" pitchFamily="50" charset="-127"/>
              </a:rPr>
              <a:t> 선정</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1" name="TextBox 30"/>
          <p:cNvSpPr txBox="1"/>
          <p:nvPr/>
        </p:nvSpPr>
        <p:spPr>
          <a:xfrm>
            <a:off x="1422435" y="4581128"/>
            <a:ext cx="7346989" cy="338554"/>
          </a:xfrm>
          <a:prstGeom prst="rect">
            <a:avLst/>
          </a:prstGeom>
          <a:noFill/>
        </p:spPr>
        <p:txBody>
          <a:bodyPr wrap="square" rtlCol="0">
            <a:spAutoFit/>
          </a:bodyPr>
          <a:lstStyle/>
          <a:p>
            <a:pPr marL="342900" indent="-342900" algn="l">
              <a:buFont typeface="+mj-lt"/>
              <a:buAutoNum type="arabicPeriod" startAt="3"/>
            </a:pPr>
            <a:r>
              <a:rPr lang="ko-KR" altLang="en-US" sz="1600" b="1" smtClean="0">
                <a:solidFill>
                  <a:schemeClr val="bg2"/>
                </a:solidFill>
                <a:effectLst/>
                <a:latin typeface="맑은 고딕" panose="020B0503020000020004" pitchFamily="50" charset="-127"/>
                <a:ea typeface="맑은 고딕" panose="020B0503020000020004" pitchFamily="50" charset="-127"/>
              </a:rPr>
              <a:t>출력전압의 </a:t>
            </a:r>
            <a:r>
              <a:rPr lang="en-US" altLang="ko-KR" sz="1600" b="1" smtClean="0">
                <a:solidFill>
                  <a:schemeClr val="bg2"/>
                </a:solidFill>
                <a:effectLst/>
                <a:latin typeface="맑은 고딕" panose="020B0503020000020004" pitchFamily="50" charset="-127"/>
                <a:ea typeface="맑은 고딕" panose="020B0503020000020004" pitchFamily="50" charset="-127"/>
              </a:rPr>
              <a:t>Ripple</a:t>
            </a:r>
            <a:r>
              <a:rPr lang="ko-KR" altLang="en-US" sz="1600" b="1" smtClean="0">
                <a:solidFill>
                  <a:schemeClr val="bg2"/>
                </a:solidFill>
                <a:effectLst/>
                <a:latin typeface="맑은 고딕" panose="020B0503020000020004" pitchFamily="50" charset="-127"/>
                <a:ea typeface="맑은 고딕" panose="020B0503020000020004" pitchFamily="50" charset="-127"/>
              </a:rPr>
              <a:t>을</a:t>
            </a:r>
            <a:r>
              <a:rPr lang="en-US" altLang="ko-KR" sz="1600" b="1" smtClean="0">
                <a:solidFill>
                  <a:schemeClr val="bg2"/>
                </a:solidFill>
                <a:effectLst/>
                <a:latin typeface="맑은 고딕" panose="020B0503020000020004" pitchFamily="50" charset="-127"/>
                <a:ea typeface="맑은 고딕" panose="020B0503020000020004" pitchFamily="50" charset="-127"/>
              </a:rPr>
              <a:t> </a:t>
            </a:r>
            <a:r>
              <a:rPr lang="ko-KR" altLang="en-US" sz="1600" b="1" smtClean="0">
                <a:solidFill>
                  <a:schemeClr val="bg2"/>
                </a:solidFill>
                <a:effectLst/>
                <a:latin typeface="맑은 고딕" panose="020B0503020000020004" pitchFamily="50" charset="-127"/>
                <a:ea typeface="맑은 고딕" panose="020B0503020000020004" pitchFamily="50" charset="-127"/>
              </a:rPr>
              <a:t>고려하여 </a:t>
            </a:r>
            <a:r>
              <a:rPr lang="ko-KR" altLang="en-US" sz="1600" b="1" smtClean="0">
                <a:solidFill>
                  <a:schemeClr val="bg2"/>
                </a:solidFill>
                <a:effectLst/>
                <a:latin typeface="맑은 고딕" panose="020B0503020000020004" pitchFamily="50" charset="-127"/>
                <a:ea typeface="맑은 고딕" panose="020B0503020000020004" pitchFamily="50" charset="-127"/>
              </a:rPr>
              <a:t>커패시터 </a:t>
            </a:r>
            <a:r>
              <a:rPr lang="ko-KR" altLang="en-US" sz="1600" b="1" dirty="0" smtClean="0">
                <a:solidFill>
                  <a:schemeClr val="bg2"/>
                </a:solidFill>
                <a:effectLst/>
                <a:latin typeface="맑은 고딕" panose="020B0503020000020004" pitchFamily="50" charset="-127"/>
                <a:ea typeface="맑은 고딕" panose="020B0503020000020004" pitchFamily="50" charset="-127"/>
              </a:rPr>
              <a:t>선정</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32" name="TextBox 31"/>
              <p:cNvSpPr txBox="1"/>
              <p:nvPr/>
            </p:nvSpPr>
            <p:spPr>
              <a:xfrm>
                <a:off x="1727334" y="3640354"/>
                <a:ext cx="8266226" cy="7078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𝑻</m:t>
                          </m:r>
                        </m:num>
                        <m:den>
                          <m:r>
                            <a:rPr lang="en-US" altLang="ko-KR" sz="1600" b="1" i="1" smtClean="0">
                              <a:solidFill>
                                <a:schemeClr val="bg2"/>
                              </a:solidFill>
                              <a:effectLst/>
                              <a:latin typeface="Cambria Math"/>
                            </a:rPr>
                            <m:t>𝑳</m:t>
                          </m:r>
                        </m:den>
                      </m:f>
                      <m:r>
                        <a:rPr lang="en-US" altLang="ko-KR" sz="1600" b="1" i="1" smtClean="0">
                          <a:solidFill>
                            <a:schemeClr val="bg2"/>
                          </a:solidFill>
                          <a:effectLst/>
                          <a:latin typeface="Cambria Math"/>
                        </a:rPr>
                        <m:t>=</m:t>
                      </m:r>
                      <m:f>
                        <m:fPr>
                          <m:ctrlPr>
                            <a:rPr lang="en-US" altLang="ko-KR" sz="1600" b="1" i="1">
                              <a:solidFill>
                                <a:schemeClr val="bg2"/>
                              </a:solidFill>
                              <a:effectLst/>
                              <a:latin typeface="Cambria Math"/>
                            </a:rPr>
                          </m:ctrlPr>
                        </m:fPr>
                        <m:num>
                          <m:r>
                            <a:rPr lang="en-US" altLang="ko-KR" sz="1600" b="1" i="1" smtClean="0">
                              <a:solidFill>
                                <a:schemeClr val="bg2"/>
                              </a:solidFill>
                              <a:effectLst/>
                              <a:latin typeface="Cambria Math"/>
                            </a:rPr>
                            <m:t>(</m:t>
                          </m:r>
                          <m:sSub>
                            <m:sSubPr>
                              <m:ctrlPr>
                                <a:rPr lang="en-US" altLang="ko-KR" sz="1600" b="1" i="1">
                                  <a:solidFill>
                                    <a:schemeClr val="bg2"/>
                                  </a:solidFill>
                                  <a:effectLst/>
                                  <a:latin typeface="Cambria Math"/>
                                </a:rPr>
                              </m:ctrlPr>
                            </m:sSubPr>
                            <m:e>
                              <m:r>
                                <a:rPr lang="en-US" altLang="ko-KR" sz="1600" b="1" i="1">
                                  <a:solidFill>
                                    <a:schemeClr val="bg2"/>
                                  </a:solidFill>
                                  <a:effectLst/>
                                  <a:latin typeface="Cambria Math"/>
                                </a:rPr>
                                <m:t>𝑽</m:t>
                              </m:r>
                            </m:e>
                            <m:sub>
                              <m:r>
                                <a:rPr lang="en-US" altLang="ko-KR" sz="1600" b="1" i="1" smtClean="0">
                                  <a:solidFill>
                                    <a:schemeClr val="bg2"/>
                                  </a:solidFill>
                                  <a:effectLst/>
                                  <a:latin typeface="Cambria Math"/>
                                </a:rPr>
                                <m:t>𝒊</m:t>
                              </m:r>
                            </m:sub>
                          </m:sSub>
                          <m:r>
                            <a:rPr lang="en-US" altLang="ko-KR" sz="1600" b="1" i="1" smtClean="0">
                              <a:solidFill>
                                <a:schemeClr val="bg2"/>
                              </a:solidFill>
                              <a:effectLst/>
                              <a:latin typeface="Cambria Math"/>
                            </a:rPr>
                            <m:t>−</m:t>
                          </m:r>
                          <m:sSub>
                            <m:sSubPr>
                              <m:ctrlPr>
                                <a:rPr lang="en-US" altLang="ko-KR" sz="1600" b="1" i="1">
                                  <a:solidFill>
                                    <a:schemeClr val="bg2"/>
                                  </a:solidFill>
                                  <a:effectLst/>
                                  <a:latin typeface="Cambria Math"/>
                                </a:rPr>
                              </m:ctrlPr>
                            </m:sSubPr>
                            <m:e>
                              <m:r>
                                <a:rPr lang="en-US" altLang="ko-KR" sz="1600" b="1" i="1">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𝑫𝑻</m:t>
                          </m:r>
                        </m:num>
                        <m:den>
                          <m:r>
                            <a:rPr lang="en-US" altLang="ko-KR" sz="1600" b="1" i="1" smtClean="0">
                              <a:solidFill>
                                <a:schemeClr val="bg2"/>
                              </a:solidFill>
                              <a:effectLst/>
                              <a:latin typeface="Cambria Math"/>
                            </a:rPr>
                            <m:t>𝑳</m:t>
                          </m:r>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d>
                            <m:dPr>
                              <m:ctrlPr>
                                <a:rPr lang="en-US" altLang="ko-KR" sz="1600" b="1" i="1" smtClean="0">
                                  <a:solidFill>
                                    <a:schemeClr val="bg2"/>
                                  </a:solidFill>
                                  <a:latin typeface="Cambria Math"/>
                                </a:rPr>
                              </m:ctrlPr>
                            </m:dPr>
                            <m:e>
                              <m:r>
                                <a:rPr lang="en-US" altLang="ko-KR" sz="1600" b="1" i="1" smtClean="0">
                                  <a:solidFill>
                                    <a:schemeClr val="bg2"/>
                                  </a:solidFill>
                                  <a:latin typeface="Cambria Math"/>
                                </a:rPr>
                                <m:t>𝟒𝟎𝟎</m:t>
                              </m:r>
                              <m:r>
                                <a:rPr lang="en-US" altLang="ko-KR" sz="1600" b="1" i="1">
                                  <a:solidFill>
                                    <a:schemeClr val="bg2"/>
                                  </a:solidFill>
                                  <a:latin typeface="Cambria Math"/>
                                </a:rPr>
                                <m:t>−</m:t>
                              </m:r>
                              <m:r>
                                <a:rPr lang="en-US" altLang="ko-KR" sz="1600" b="1" i="1" smtClean="0">
                                  <a:solidFill>
                                    <a:schemeClr val="bg2"/>
                                  </a:solidFill>
                                  <a:latin typeface="Cambria Math"/>
                                </a:rPr>
                                <m:t>𝟐𝟎𝟎</m:t>
                              </m:r>
                            </m:e>
                          </m:d>
                          <m:r>
                            <a:rPr lang="en-US" altLang="ko-KR" sz="1600" b="1" i="1" smtClean="0">
                              <a:solidFill>
                                <a:schemeClr val="bg2"/>
                              </a:solidFill>
                              <a:latin typeface="Cambria Math"/>
                            </a:rPr>
                            <m:t>∗</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r>
                            <a:rPr lang="en-US" altLang="ko-KR" sz="1600" b="1" i="1" smtClean="0">
                              <a:solidFill>
                                <a:schemeClr val="bg2"/>
                              </a:solidFill>
                              <a:latin typeface="Cambria Math"/>
                            </a:rPr>
                            <m:t>∗</m:t>
                          </m:r>
                          <m:r>
                            <a:rPr lang="en-US" altLang="ko-KR" sz="1600" b="1" i="1" smtClean="0">
                              <a:solidFill>
                                <a:schemeClr val="bg2"/>
                              </a:solidFill>
                              <a:latin typeface="Cambria Math"/>
                            </a:rPr>
                            <m:t>𝟏𝟎𝟎</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smtClean="0">
                              <a:solidFill>
                                <a:schemeClr val="bg2"/>
                              </a:solidFill>
                              <a:latin typeface="Cambria Math"/>
                            </a:rPr>
                            <m:t>𝟔</m:t>
                          </m:r>
                        </m:num>
                        <m:den>
                          <m:r>
                            <a:rPr lang="en-US" altLang="ko-KR" sz="1600" b="1" i="1" smtClean="0">
                              <a:solidFill>
                                <a:schemeClr val="bg2"/>
                              </a:solidFill>
                              <a:latin typeface="Cambria Math"/>
                            </a:rPr>
                            <m:t>𝟗𝟖𝟎</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den>
                      </m:f>
                      <m:r>
                        <a:rPr lang="en-US" altLang="ko-KR" sz="1600" b="1" i="1" smtClean="0">
                          <a:solidFill>
                            <a:schemeClr val="bg2"/>
                          </a:solidFill>
                          <a:latin typeface="Cambria Math"/>
                        </a:rPr>
                        <m:t>=</m:t>
                      </m:r>
                      <m:r>
                        <a:rPr lang="en-US" altLang="ko-KR" sz="1600" b="1" i="1" smtClean="0">
                          <a:solidFill>
                            <a:schemeClr val="bg2"/>
                          </a:solidFill>
                          <a:latin typeface="Cambria Math"/>
                        </a:rPr>
                        <m:t>𝟏𝟎</m:t>
                      </m:r>
                      <m:r>
                        <a:rPr lang="en-US" altLang="ko-KR" sz="1600" b="1" i="1" smtClean="0">
                          <a:solidFill>
                            <a:schemeClr val="bg2"/>
                          </a:solidFill>
                          <a:latin typeface="Cambria Math"/>
                        </a:rPr>
                        <m:t>.</m:t>
                      </m:r>
                      <m:r>
                        <a:rPr lang="en-US" altLang="ko-KR" sz="1600" b="1" i="1" smtClean="0">
                          <a:solidFill>
                            <a:schemeClr val="bg2"/>
                          </a:solidFill>
                          <a:latin typeface="Cambria Math"/>
                        </a:rPr>
                        <m:t>𝟐𝟎𝟒</m:t>
                      </m:r>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p:sp>
            <p:nvSpPr>
              <p:cNvPr id="32" name="TextBox 31"/>
              <p:cNvSpPr txBox="1">
                <a:spLocks noRot="1" noChangeAspect="1" noMove="1" noResize="1" noEditPoints="1" noAdjustHandles="1" noChangeArrowheads="1" noChangeShapeType="1" noTextEdit="1"/>
              </p:cNvSpPr>
              <p:nvPr/>
            </p:nvSpPr>
            <p:spPr>
              <a:xfrm>
                <a:off x="1727334" y="3640354"/>
                <a:ext cx="8266226" cy="707822"/>
              </a:xfrm>
              <a:prstGeom prst="rect">
                <a:avLst/>
              </a:prstGeom>
              <a:blipFill rotWithShape="1">
                <a:blip r:embed="rId5"/>
                <a:stretch>
                  <a:fillRect/>
                </a:stretch>
              </a:blipFill>
            </p:spPr>
            <p:txBody>
              <a:bodyPr/>
              <a:lstStyle/>
              <a:p>
                <a:r>
                  <a:rPr lang="ko-KR" altLang="en-US">
                    <a:noFill/>
                  </a:rPr>
                  <a:t> </a:t>
                </a:r>
              </a:p>
            </p:txBody>
          </p:sp>
        </mc:Fallback>
      </mc:AlternateContent>
      <p:sp>
        <p:nvSpPr>
          <p:cNvPr id="28" name="TextBox 27"/>
          <p:cNvSpPr txBox="1"/>
          <p:nvPr/>
        </p:nvSpPr>
        <p:spPr>
          <a:xfrm>
            <a:off x="7977336" y="4149080"/>
            <a:ext cx="1705645" cy="338554"/>
          </a:xfrm>
          <a:prstGeom prst="rect">
            <a:avLst/>
          </a:prstGeom>
          <a:noFill/>
        </p:spPr>
        <p:txBody>
          <a:bodyPr wrap="square" rtlCol="0">
            <a:spAutoFit/>
          </a:bodyPr>
          <a:lstStyle/>
          <a:p>
            <a:pPr algn="l"/>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effectLst/>
                <a:latin typeface="맑은 고딕" panose="020B0503020000020004" pitchFamily="50" charset="-127"/>
                <a:ea typeface="맑은 고딕" panose="020B0503020000020004" pitchFamily="50" charset="-127"/>
              </a:rPr>
              <a:t>30.9%)</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3" name="TextBox 32"/>
          <p:cNvSpPr txBox="1"/>
          <p:nvPr/>
        </p:nvSpPr>
        <p:spPr>
          <a:xfrm>
            <a:off x="6396657" y="5335116"/>
            <a:ext cx="1705645" cy="338554"/>
          </a:xfrm>
          <a:prstGeom prst="rect">
            <a:avLst/>
          </a:prstGeom>
          <a:noFill/>
        </p:spPr>
        <p:txBody>
          <a:bodyPr wrap="square" rtlCol="0">
            <a:spAutoFit/>
          </a:bodyPr>
          <a:lstStyle/>
          <a:p>
            <a:pPr algn="l"/>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effectLst/>
                <a:latin typeface="맑은 고딕" panose="020B0503020000020004" pitchFamily="50" charset="-127"/>
                <a:ea typeface="맑은 고딕" panose="020B0503020000020004" pitchFamily="50" charset="-127"/>
              </a:rPr>
              <a:t>31.8%)</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77630035"/>
      </p:ext>
    </p:extLst>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29</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ko-KR" altLang="en-US" sz="2000" i="0" u="none" smtClean="0">
                <a:solidFill>
                  <a:srgbClr val="000000"/>
                </a:solidFill>
                <a:latin typeface="맑은 고딕" panose="020B0503020000020004" pitchFamily="50" charset="-127"/>
                <a:ea typeface="맑은 고딕" panose="020B0503020000020004" pitchFamily="50" charset="-127"/>
              </a:rPr>
              <a:t>보드선도</a:t>
            </a:r>
            <a:r>
              <a:rPr lang="en-US" altLang="ko-KR" sz="2000" i="0" u="none" smtClean="0">
                <a:solidFill>
                  <a:srgbClr val="000000"/>
                </a:solidFill>
                <a:latin typeface="맑은 고딕" panose="020B0503020000020004" pitchFamily="50" charset="-127"/>
                <a:ea typeface="맑은 고딕" panose="020B0503020000020004" pitchFamily="50" charset="-127"/>
              </a:rPr>
              <a:t>(Buck)</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1772816"/>
            <a:ext cx="5887847"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3" name="표 22"/>
          <p:cNvGraphicFramePr>
            <a:graphicFrameLocks noGrp="1"/>
          </p:cNvGraphicFramePr>
          <p:nvPr>
            <p:extLst>
              <p:ext uri="{D42A27DB-BD31-4B8C-83A1-F6EECF244321}">
                <p14:modId xmlns:p14="http://schemas.microsoft.com/office/powerpoint/2010/main" val="563555826"/>
              </p:ext>
            </p:extLst>
          </p:nvPr>
        </p:nvGraphicFramePr>
        <p:xfrm>
          <a:off x="7530686" y="3194559"/>
          <a:ext cx="1958818" cy="2231615"/>
        </p:xfrm>
        <a:graphic>
          <a:graphicData uri="http://schemas.openxmlformats.org/drawingml/2006/table">
            <a:tbl>
              <a:tblPr firstRow="1" bandRow="1">
                <a:tableStyleId>{5C22544A-7EE6-4342-B048-85BDC9FD1C3A}</a:tableStyleId>
              </a:tblPr>
              <a:tblGrid>
                <a:gridCol w="806690"/>
                <a:gridCol w="1152128"/>
              </a:tblGrid>
              <a:tr h="446323">
                <a:tc grid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LFP</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en-US" altLang="ko-KR" sz="1400" smtClean="0">
                          <a:solidFill>
                            <a:schemeClr val="bg2"/>
                          </a:solidFill>
                          <a:latin typeface="맑은 고딕" panose="020B0503020000020004" pitchFamily="50" charset="-127"/>
                          <a:ea typeface="맑은 고딕" panose="020B0503020000020004" pitchFamily="50" charset="-127"/>
                        </a:rPr>
                        <a:t>Parameter</a:t>
                      </a:r>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L</a:t>
                      </a:r>
                      <a:r>
                        <a:rPr lang="en-US" altLang="ko-KR" sz="1400" b="1" baseline="-25000" smtClean="0">
                          <a:solidFill>
                            <a:schemeClr val="bg2"/>
                          </a:solidFill>
                          <a:latin typeface="맑은 고딕" panose="020B0503020000020004" pitchFamily="50" charset="-127"/>
                          <a:ea typeface="맑은 고딕" panose="020B0503020000020004" pitchFamily="50" charset="-127"/>
                        </a:rPr>
                        <a:t>filter</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980[uH]</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C</a:t>
                      </a:r>
                      <a:r>
                        <a:rPr lang="en-US" altLang="ko-KR" sz="1400" b="1" baseline="-25000" smtClean="0">
                          <a:solidFill>
                            <a:schemeClr val="bg2"/>
                          </a:solidFill>
                          <a:latin typeface="맑은 고딕" panose="020B0503020000020004" pitchFamily="50" charset="-127"/>
                          <a:ea typeface="맑은 고딕" panose="020B0503020000020004" pitchFamily="50" charset="-127"/>
                        </a:rPr>
                        <a:t>filter</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2[uF]</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R</a:t>
                      </a:r>
                      <a:r>
                        <a:rPr lang="en-US" altLang="ko-KR" sz="1400" b="1" spc="0" baseline="-25000" smtClean="0">
                          <a:solidFill>
                            <a:schemeClr val="bg2"/>
                          </a:solidFill>
                          <a:latin typeface="맑은 고딕" panose="020B0503020000020004" pitchFamily="50" charset="-127"/>
                          <a:ea typeface="맑은 고딕" panose="020B0503020000020004" pitchFamily="50" charset="-127"/>
                        </a:rPr>
                        <a:t>load</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3[Ω]</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F</a:t>
                      </a:r>
                      <a:r>
                        <a:rPr lang="en-US" altLang="ko-KR" sz="1400" b="1" baseline="-25000" smtClean="0">
                          <a:solidFill>
                            <a:schemeClr val="bg2"/>
                          </a:solidFill>
                          <a:latin typeface="맑은 고딕" panose="020B0503020000020004" pitchFamily="50" charset="-127"/>
                          <a:ea typeface="맑은 고딕" panose="020B0503020000020004" pitchFamily="50" charset="-127"/>
                        </a:rPr>
                        <a:t>cut_off</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3.6[kH]</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64055626"/>
      </p:ext>
    </p:extLst>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1.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 사</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양</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4" name="Picture 4" descr="C:\Users\NA\Desktop\0__150905\2015-09-05 01.00.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50" t="5738" r="22145" b="13250"/>
          <a:stretch/>
        </p:blipFill>
        <p:spPr bwMode="auto">
          <a:xfrm rot="10800000">
            <a:off x="1136576" y="1439627"/>
            <a:ext cx="4680520" cy="429541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33103" y="2724162"/>
            <a:ext cx="56981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10" name="왼쪽 중괄호 9"/>
          <p:cNvSpPr/>
          <p:nvPr/>
        </p:nvSpPr>
        <p:spPr bwMode="auto">
          <a:xfrm>
            <a:off x="1136576" y="2319326"/>
            <a:ext cx="288032" cy="1126698"/>
          </a:xfrm>
          <a:prstGeom prst="leftBrace">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2" name="직사각형 11"/>
          <p:cNvSpPr/>
          <p:nvPr/>
        </p:nvSpPr>
        <p:spPr bwMode="auto">
          <a:xfrm>
            <a:off x="2207558" y="2473214"/>
            <a:ext cx="2481411" cy="47001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0" name="TextBox 29"/>
          <p:cNvSpPr txBox="1"/>
          <p:nvPr/>
        </p:nvSpPr>
        <p:spPr>
          <a:xfrm>
            <a:off x="5849631" y="2165437"/>
            <a:ext cx="56981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1" name="왼쪽 중괄호 30"/>
          <p:cNvSpPr/>
          <p:nvPr/>
        </p:nvSpPr>
        <p:spPr bwMode="auto">
          <a:xfrm flipH="1">
            <a:off x="5604770" y="1984650"/>
            <a:ext cx="288032" cy="635992"/>
          </a:xfrm>
          <a:prstGeom prst="leftBrace">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5" name="직사각형 34"/>
          <p:cNvSpPr/>
          <p:nvPr/>
        </p:nvSpPr>
        <p:spPr bwMode="auto">
          <a:xfrm>
            <a:off x="1449839" y="1556792"/>
            <a:ext cx="740861" cy="1584177"/>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7" name="직사각형 36"/>
          <p:cNvSpPr/>
          <p:nvPr/>
        </p:nvSpPr>
        <p:spPr bwMode="auto">
          <a:xfrm>
            <a:off x="2091348" y="3140969"/>
            <a:ext cx="2376264" cy="360041"/>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8" name="TextBox 37"/>
          <p:cNvSpPr txBox="1"/>
          <p:nvPr/>
        </p:nvSpPr>
        <p:spPr>
          <a:xfrm>
            <a:off x="3027452" y="2675014"/>
            <a:ext cx="913625"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MOSFET</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9" name="TextBox 38"/>
          <p:cNvSpPr txBox="1"/>
          <p:nvPr/>
        </p:nvSpPr>
        <p:spPr>
          <a:xfrm>
            <a:off x="3044670" y="2068543"/>
            <a:ext cx="913625"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L_Filter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0" name="TextBox 39"/>
          <p:cNvSpPr txBox="1"/>
          <p:nvPr/>
        </p:nvSpPr>
        <p:spPr>
          <a:xfrm>
            <a:off x="1499089" y="2753565"/>
            <a:ext cx="60970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C_</a:t>
            </a:r>
            <a:r>
              <a:rPr lang="en-US" altLang="ko-KR" sz="1400" b="1" baseline="-25000" smtClean="0">
                <a:solidFill>
                  <a:srgbClr val="FFC000"/>
                </a:solidFill>
                <a:latin typeface="맑은 고딕" panose="020B0503020000020004" pitchFamily="50" charset="-127"/>
                <a:ea typeface="맑은 고딕" panose="020B0503020000020004" pitchFamily="50" charset="-127"/>
              </a:rPr>
              <a:t>DC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2818667" y="3220598"/>
            <a:ext cx="12168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Gate Driver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2" name="직사각형 31"/>
          <p:cNvSpPr/>
          <p:nvPr/>
        </p:nvSpPr>
        <p:spPr bwMode="auto">
          <a:xfrm>
            <a:off x="2207558" y="1556792"/>
            <a:ext cx="2481411" cy="858894"/>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3" name="직사각형 32"/>
          <p:cNvSpPr/>
          <p:nvPr/>
        </p:nvSpPr>
        <p:spPr bwMode="auto">
          <a:xfrm>
            <a:off x="4755644" y="2473214"/>
            <a:ext cx="993142" cy="120540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4" name="TextBox 33"/>
          <p:cNvSpPr txBox="1"/>
          <p:nvPr/>
        </p:nvSpPr>
        <p:spPr>
          <a:xfrm>
            <a:off x="4987214" y="3284986"/>
            <a:ext cx="642052"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C_</a:t>
            </a:r>
            <a:r>
              <a:rPr lang="en-US" altLang="ko-KR" sz="1400" b="1" baseline="-25000" smtClean="0">
                <a:solidFill>
                  <a:srgbClr val="FFC000"/>
                </a:solidFill>
                <a:latin typeface="맑은 고딕" panose="020B0503020000020004" pitchFamily="50" charset="-127"/>
                <a:ea typeface="맑은 고딕" panose="020B0503020000020004" pitchFamily="50" charset="-127"/>
              </a:rPr>
              <a:t>DC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6" name="직사각형 35"/>
          <p:cNvSpPr/>
          <p:nvPr/>
        </p:nvSpPr>
        <p:spPr bwMode="auto">
          <a:xfrm>
            <a:off x="4690779" y="1836080"/>
            <a:ext cx="675948" cy="262332"/>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2" name="직사각형 41"/>
          <p:cNvSpPr/>
          <p:nvPr/>
        </p:nvSpPr>
        <p:spPr bwMode="auto">
          <a:xfrm>
            <a:off x="4688398" y="2097911"/>
            <a:ext cx="678329" cy="317422"/>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3" name="TextBox 42"/>
          <p:cNvSpPr txBox="1"/>
          <p:nvPr/>
        </p:nvSpPr>
        <p:spPr>
          <a:xfrm>
            <a:off x="4637672" y="2152092"/>
            <a:ext cx="854571" cy="523220"/>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C_Filter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5" name="직사각형 44"/>
          <p:cNvSpPr/>
          <p:nvPr/>
        </p:nvSpPr>
        <p:spPr bwMode="auto">
          <a:xfrm>
            <a:off x="1594777" y="4221090"/>
            <a:ext cx="2800828" cy="151216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6" name="TextBox 45"/>
          <p:cNvSpPr txBox="1"/>
          <p:nvPr/>
        </p:nvSpPr>
        <p:spPr>
          <a:xfrm>
            <a:off x="2167548" y="5172434"/>
            <a:ext cx="1668377"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DSP Conroller</a:t>
            </a:r>
          </a:p>
          <a:p>
            <a:pPr algn="ctr"/>
            <a:r>
              <a:rPr lang="en-US" altLang="ko-KR" sz="1400" b="1" smtClean="0">
                <a:solidFill>
                  <a:srgbClr val="FFC000"/>
                </a:solidFill>
                <a:latin typeface="맑은 고딕" panose="020B0503020000020004" pitchFamily="50" charset="-127"/>
                <a:ea typeface="맑은 고딕" panose="020B0503020000020004" pitchFamily="50" charset="-127"/>
              </a:rPr>
              <a:t>(TMS320F28335)</a:t>
            </a:r>
          </a:p>
        </p:txBody>
      </p:sp>
      <p:graphicFrame>
        <p:nvGraphicFramePr>
          <p:cNvPr id="47" name="표 46"/>
          <p:cNvGraphicFramePr>
            <a:graphicFrameLocks noGrp="1"/>
          </p:cNvGraphicFramePr>
          <p:nvPr>
            <p:extLst>
              <p:ext uri="{D42A27DB-BD31-4B8C-83A1-F6EECF244321}">
                <p14:modId xmlns:p14="http://schemas.microsoft.com/office/powerpoint/2010/main" val="2701265640"/>
              </p:ext>
            </p:extLst>
          </p:nvPr>
        </p:nvGraphicFramePr>
        <p:xfrm>
          <a:off x="6419448" y="3068960"/>
          <a:ext cx="3008784" cy="2677938"/>
        </p:xfrm>
        <a:graphic>
          <a:graphicData uri="http://schemas.openxmlformats.org/drawingml/2006/table">
            <a:tbl>
              <a:tblPr firstRow="1" bandRow="1">
                <a:tableStyleId>{5C22544A-7EE6-4342-B048-85BDC9FD1C3A}</a:tableStyleId>
              </a:tblPr>
              <a:tblGrid>
                <a:gridCol w="1184192"/>
                <a:gridCol w="1824592"/>
              </a:tblGrid>
              <a:tr h="446323">
                <a:tc gridSpan="2">
                  <a:txBody>
                    <a:bodyPr/>
                    <a:lstStyle/>
                    <a:p>
                      <a:pPr latinLnBrk="1"/>
                      <a:r>
                        <a:rPr lang="en-US" altLang="ko-KR" sz="1600" smtClean="0">
                          <a:solidFill>
                            <a:schemeClr val="bg2"/>
                          </a:solidFill>
                          <a:latin typeface="맑은 고딕" panose="020B0503020000020004" pitchFamily="50" charset="-127"/>
                          <a:ea typeface="맑은 고딕" panose="020B0503020000020004" pitchFamily="50" charset="-127"/>
                        </a:rPr>
                        <a:t>Parameter</a:t>
                      </a:r>
                      <a:endParaRPr lang="en-US" altLang="ko-KR" sz="16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Power</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spc="-300" baseline="0" smtClean="0">
                          <a:solidFill>
                            <a:schemeClr val="bg2"/>
                          </a:solidFill>
                          <a:latin typeface="맑은 고딕" panose="020B0503020000020004" pitchFamily="50" charset="-127"/>
                          <a:ea typeface="맑은 고딕" panose="020B0503020000020004" pitchFamily="50" charset="-127"/>
                        </a:rPr>
                        <a:t> </a:t>
                      </a:r>
                      <a:r>
                        <a:rPr lang="en-US" altLang="ko-KR" sz="1400" b="1" baseline="0" smtClean="0">
                          <a:solidFill>
                            <a:schemeClr val="bg2"/>
                          </a:solidFill>
                          <a:latin typeface="맑은 고딕" panose="020B0503020000020004" pitchFamily="50" charset="-127"/>
                          <a:ea typeface="맑은 고딕" panose="020B0503020000020004" pitchFamily="50" charset="-127"/>
                        </a:rPr>
                        <a:t>I</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33A</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400[V</a:t>
                      </a:r>
                      <a:r>
                        <a:rPr lang="en-US" altLang="ko-KR" sz="1400" b="1" baseline="0" smtClean="0">
                          <a:solidFill>
                            <a:schemeClr val="bg2"/>
                          </a:solidFill>
                          <a:latin typeface="맑은 고딕" panose="020B0503020000020004" pitchFamily="50" charset="-127"/>
                          <a:ea typeface="맑은 고딕" panose="020B0503020000020004" pitchFamily="50" charset="-127"/>
                        </a:rPr>
                        <a:t>]</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spc="-300" baseline="0" smtClean="0">
                          <a:solidFill>
                            <a:schemeClr val="bg2"/>
                          </a:solidFill>
                          <a:latin typeface="맑은 고딕" panose="020B0503020000020004" pitchFamily="50" charset="-127"/>
                          <a:ea typeface="맑은 고딕" panose="020B0503020000020004" pitchFamily="50" charset="-127"/>
                        </a:rPr>
                        <a:t> </a:t>
                      </a:r>
                      <a:r>
                        <a:rPr lang="en-US" altLang="ko-KR" sz="1400" b="1" baseline="0" smtClean="0">
                          <a:solidFill>
                            <a:schemeClr val="bg2"/>
                          </a:solidFill>
                          <a:latin typeface="맑은 고딕" panose="020B0503020000020004" pitchFamily="50" charset="-127"/>
                          <a:ea typeface="맑은 고딕" panose="020B0503020000020004" pitchFamily="50" charset="-127"/>
                        </a:rPr>
                        <a:t>I</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16.5[A</a:t>
                      </a:r>
                      <a:r>
                        <a:rPr lang="en-US" altLang="ko-KR" sz="1400" b="1" baseline="0" smtClean="0">
                          <a:solidFill>
                            <a:schemeClr val="bg2"/>
                          </a:solidFill>
                          <a:latin typeface="맑은 고딕" panose="020B0503020000020004" pitchFamily="50" charset="-127"/>
                          <a:ea typeface="맑은 고딕" panose="020B0503020000020004" pitchFamily="50" charset="-127"/>
                        </a:rPr>
                        <a:t>]</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p:cNvSpPr txBox="1"/>
          <p:nvPr/>
        </p:nvSpPr>
        <p:spPr>
          <a:xfrm>
            <a:off x="4639077" y="1822700"/>
            <a:ext cx="727650"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I_sen</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3122268" y="1189446"/>
            <a:ext cx="758427" cy="295345"/>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27mm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8" name="직선 연결선 7"/>
          <p:cNvCxnSpPr/>
          <p:nvPr/>
        </p:nvCxnSpPr>
        <p:spPr bwMode="auto">
          <a:xfrm>
            <a:off x="1434133" y="1230313"/>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0" name="직선 연결선 49"/>
          <p:cNvCxnSpPr/>
          <p:nvPr/>
        </p:nvCxnSpPr>
        <p:spPr bwMode="auto">
          <a:xfrm>
            <a:off x="5538589" y="1230313"/>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1" name="직선 연결선 50"/>
          <p:cNvCxnSpPr/>
          <p:nvPr/>
        </p:nvCxnSpPr>
        <p:spPr bwMode="auto">
          <a:xfrm flipH="1">
            <a:off x="3928053" y="1357548"/>
            <a:ext cx="1610536" cy="0"/>
          </a:xfrm>
          <a:prstGeom prst="line">
            <a:avLst/>
          </a:prstGeom>
          <a:solidFill>
            <a:srgbClr val="C0C0C0"/>
          </a:solidFill>
          <a:ln w="19050" cap="flat" cmpd="sng" algn="ctr">
            <a:solidFill>
              <a:schemeClr val="bg2"/>
            </a:solidFill>
            <a:prstDash val="solid"/>
            <a:round/>
            <a:headEnd type="arrow" w="med" len="med"/>
            <a:tailEnd type="none" w="med" len="med"/>
          </a:ln>
          <a:effectLst/>
        </p:spPr>
      </p:cxnSp>
      <p:cxnSp>
        <p:nvCxnSpPr>
          <p:cNvPr id="52" name="직선 연결선 51"/>
          <p:cNvCxnSpPr/>
          <p:nvPr/>
        </p:nvCxnSpPr>
        <p:spPr bwMode="auto">
          <a:xfrm flipH="1">
            <a:off x="1449839" y="1362546"/>
            <a:ext cx="1610536" cy="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53" name="직선 연결선 52"/>
          <p:cNvCxnSpPr/>
          <p:nvPr/>
        </p:nvCxnSpPr>
        <p:spPr bwMode="auto">
          <a:xfrm>
            <a:off x="272482" y="1929146"/>
            <a:ext cx="1114026" cy="0"/>
          </a:xfrm>
          <a:prstGeom prst="line">
            <a:avLst/>
          </a:prstGeom>
          <a:solidFill>
            <a:srgbClr val="C0C0C0"/>
          </a:solidFill>
          <a:ln w="19050" cap="flat" cmpd="sng" algn="ctr">
            <a:solidFill>
              <a:schemeClr val="bg2"/>
            </a:solidFill>
            <a:prstDash val="solid"/>
            <a:round/>
            <a:headEnd type="none" w="sm" len="sm"/>
            <a:tailEnd type="none" w="sm" len="sm"/>
          </a:ln>
          <a:effectLst/>
        </p:spPr>
      </p:cxnSp>
      <p:sp>
        <p:nvSpPr>
          <p:cNvPr id="54" name="TextBox 53"/>
          <p:cNvSpPr txBox="1"/>
          <p:nvPr/>
        </p:nvSpPr>
        <p:spPr>
          <a:xfrm>
            <a:off x="276477" y="2376320"/>
            <a:ext cx="75842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12mm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56" name="직선 연결선 55"/>
          <p:cNvCxnSpPr/>
          <p:nvPr/>
        </p:nvCxnSpPr>
        <p:spPr bwMode="auto">
          <a:xfrm>
            <a:off x="272482" y="3664668"/>
            <a:ext cx="1114026" cy="0"/>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7" name="직선 연결선 56"/>
          <p:cNvCxnSpPr/>
          <p:nvPr/>
        </p:nvCxnSpPr>
        <p:spPr bwMode="auto">
          <a:xfrm flipV="1">
            <a:off x="631165" y="1947528"/>
            <a:ext cx="0" cy="43365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60" name="직선 연결선 59"/>
          <p:cNvCxnSpPr/>
          <p:nvPr/>
        </p:nvCxnSpPr>
        <p:spPr bwMode="auto">
          <a:xfrm>
            <a:off x="631165" y="2675312"/>
            <a:ext cx="0" cy="989356"/>
          </a:xfrm>
          <a:prstGeom prst="line">
            <a:avLst/>
          </a:prstGeom>
          <a:solidFill>
            <a:srgbClr val="C0C0C0"/>
          </a:solidFill>
          <a:ln w="19050" cap="flat" cmpd="sng" algn="ctr">
            <a:solidFill>
              <a:schemeClr val="bg2"/>
            </a:solidFill>
            <a:prstDash val="solid"/>
            <a:round/>
            <a:headEnd type="none" w="med" len="med"/>
            <a:tailEnd type="arrow" w="med" len="med"/>
          </a:ln>
          <a:effectLst/>
        </p:spPr>
      </p:cxnSp>
      <p:sp>
        <p:nvSpPr>
          <p:cNvPr id="63" name="TextBox 62"/>
          <p:cNvSpPr txBox="1"/>
          <p:nvPr/>
        </p:nvSpPr>
        <p:spPr>
          <a:xfrm>
            <a:off x="2583720" y="5723731"/>
            <a:ext cx="917697" cy="324879"/>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18.5mm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64" name="직선 연결선 63"/>
          <p:cNvCxnSpPr/>
          <p:nvPr/>
        </p:nvCxnSpPr>
        <p:spPr bwMode="auto">
          <a:xfrm>
            <a:off x="1653812" y="5741519"/>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65" name="직선 연결선 64"/>
          <p:cNvCxnSpPr/>
          <p:nvPr/>
        </p:nvCxnSpPr>
        <p:spPr bwMode="auto">
          <a:xfrm>
            <a:off x="4343028" y="5741519"/>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66" name="직선 연결선 65"/>
          <p:cNvCxnSpPr/>
          <p:nvPr/>
        </p:nvCxnSpPr>
        <p:spPr bwMode="auto">
          <a:xfrm flipH="1">
            <a:off x="3501482" y="5873752"/>
            <a:ext cx="836974" cy="0"/>
          </a:xfrm>
          <a:prstGeom prst="line">
            <a:avLst/>
          </a:prstGeom>
          <a:solidFill>
            <a:srgbClr val="C0C0C0"/>
          </a:solidFill>
          <a:ln w="19050" cap="flat" cmpd="sng" algn="ctr">
            <a:solidFill>
              <a:schemeClr val="bg2"/>
            </a:solidFill>
            <a:prstDash val="solid"/>
            <a:round/>
            <a:headEnd type="arrow" w="med" len="med"/>
            <a:tailEnd type="none" w="med" len="med"/>
          </a:ln>
          <a:effectLst/>
        </p:spPr>
      </p:cxnSp>
      <p:cxnSp>
        <p:nvCxnSpPr>
          <p:cNvPr id="67" name="직선 연결선 66"/>
          <p:cNvCxnSpPr/>
          <p:nvPr/>
        </p:nvCxnSpPr>
        <p:spPr bwMode="auto">
          <a:xfrm flipH="1">
            <a:off x="1669518" y="5873752"/>
            <a:ext cx="884974" cy="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72" name="직선 연결선 71"/>
          <p:cNvCxnSpPr/>
          <p:nvPr/>
        </p:nvCxnSpPr>
        <p:spPr bwMode="auto">
          <a:xfrm>
            <a:off x="1004940" y="4260468"/>
            <a:ext cx="557013" cy="0"/>
          </a:xfrm>
          <a:prstGeom prst="line">
            <a:avLst/>
          </a:prstGeom>
          <a:solidFill>
            <a:srgbClr val="C0C0C0"/>
          </a:solidFill>
          <a:ln w="19050" cap="flat" cmpd="sng" algn="ctr">
            <a:solidFill>
              <a:schemeClr val="bg2"/>
            </a:solidFill>
            <a:prstDash val="solid"/>
            <a:round/>
            <a:headEnd type="none" w="sm" len="sm"/>
            <a:tailEnd type="none" w="sm" len="sm"/>
          </a:ln>
          <a:effectLst/>
        </p:spPr>
      </p:cxnSp>
      <p:sp>
        <p:nvSpPr>
          <p:cNvPr id="73" name="TextBox 72"/>
          <p:cNvSpPr txBox="1"/>
          <p:nvPr/>
        </p:nvSpPr>
        <p:spPr>
          <a:xfrm>
            <a:off x="853808" y="4768577"/>
            <a:ext cx="834270" cy="295345"/>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9.5mm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74" name="직선 연결선 73"/>
          <p:cNvCxnSpPr/>
          <p:nvPr/>
        </p:nvCxnSpPr>
        <p:spPr bwMode="auto">
          <a:xfrm>
            <a:off x="1018011" y="5661248"/>
            <a:ext cx="543942" cy="0"/>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75" name="직선 연결선 74"/>
          <p:cNvCxnSpPr/>
          <p:nvPr/>
        </p:nvCxnSpPr>
        <p:spPr bwMode="auto">
          <a:xfrm flipV="1">
            <a:off x="1280592" y="4278850"/>
            <a:ext cx="0" cy="43365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76" name="직선 연결선 75"/>
          <p:cNvCxnSpPr/>
          <p:nvPr/>
        </p:nvCxnSpPr>
        <p:spPr bwMode="auto">
          <a:xfrm>
            <a:off x="1280592" y="5054259"/>
            <a:ext cx="0" cy="582606"/>
          </a:xfrm>
          <a:prstGeom prst="line">
            <a:avLst/>
          </a:prstGeom>
          <a:solidFill>
            <a:srgbClr val="C0C0C0"/>
          </a:solidFill>
          <a:ln w="19050" cap="flat" cmpd="sng" algn="ctr">
            <a:solidFill>
              <a:schemeClr val="bg2"/>
            </a:solidFill>
            <a:prstDash val="solid"/>
            <a:round/>
            <a:headEnd type="none" w="med" len="med"/>
            <a:tailEnd type="arrow" w="med" len="med"/>
          </a:ln>
          <a:effectLst/>
        </p:spPr>
      </p:cxnSp>
    </p:spTree>
    <p:extLst>
      <p:ext uri="{BB962C8B-B14F-4D97-AF65-F5344CB8AC3E}">
        <p14:creationId xmlns:p14="http://schemas.microsoft.com/office/powerpoint/2010/main" val="241542127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8" grpId="0"/>
      <p:bldP spid="39" grpId="0"/>
      <p:bldP spid="40" grpId="0"/>
      <p:bldP spid="41" grpId="0"/>
      <p:bldP spid="32" grpId="0" animBg="1"/>
      <p:bldP spid="33" grpId="0" animBg="1"/>
      <p:bldP spid="34" grpId="0"/>
      <p:bldP spid="36" grpId="0" animBg="1"/>
      <p:bldP spid="42" grpId="0" animBg="1"/>
      <p:bldP spid="43" grpId="0"/>
      <p:bldP spid="45" grpId="0" animBg="1"/>
      <p:bldP spid="46"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30</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Duty </a:t>
            </a:r>
            <a:r>
              <a:rPr lang="ko-KR" altLang="en-US" sz="2000" i="0" u="none" smtClean="0">
                <a:solidFill>
                  <a:srgbClr val="000000"/>
                </a:solidFill>
                <a:latin typeface="맑은 고딕" panose="020B0503020000020004" pitchFamily="50" charset="-127"/>
                <a:ea typeface="맑은 고딕" panose="020B0503020000020004" pitchFamily="50" charset="-127"/>
              </a:rPr>
              <a:t>변화에 따른 리플</a:t>
            </a:r>
            <a:r>
              <a:rPr lang="en-US" altLang="ko-KR" sz="2000" i="0" u="none" smtClean="0">
                <a:solidFill>
                  <a:srgbClr val="000000"/>
                </a:solidFill>
                <a:latin typeface="맑은 고딕" panose="020B0503020000020004" pitchFamily="50" charset="-127"/>
                <a:ea typeface="맑은 고딕" panose="020B0503020000020004" pitchFamily="50" charset="-127"/>
              </a:rPr>
              <a:t>(Buck)</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544" y="2348880"/>
            <a:ext cx="4097179" cy="2683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2420" y="2348880"/>
            <a:ext cx="4093845" cy="2683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1897887" y="2420888"/>
            <a:ext cx="1773827" cy="276999"/>
          </a:xfrm>
          <a:prstGeom prst="rect">
            <a:avLst/>
          </a:prstGeom>
          <a:noFill/>
        </p:spPr>
        <p:txBody>
          <a:bodyPr wrap="square" rtlCol="0">
            <a:spAutoFit/>
          </a:bodyPr>
          <a:lstStyle/>
          <a:p>
            <a:pPr algn="ctr"/>
            <a:r>
              <a:rPr lang="en-US" altLang="ko-KR" sz="1200" smtClean="0">
                <a:solidFill>
                  <a:schemeClr val="bg2"/>
                </a:solidFill>
                <a:latin typeface="맑은 고딕" panose="020B0503020000020004" pitchFamily="50" charset="-127"/>
                <a:ea typeface="맑은 고딕" panose="020B0503020000020004" pitchFamily="50" charset="-127"/>
              </a:rPr>
              <a:t>ΔVo_max=</a:t>
            </a:r>
            <a:r>
              <a:rPr lang="en-US" altLang="ko-KR" sz="1200" smtClean="0">
                <a:solidFill>
                  <a:schemeClr val="bg2"/>
                </a:solidFill>
                <a:latin typeface="맑은 고딕" panose="020B0503020000020004" pitchFamily="50" charset="-127"/>
                <a:ea typeface="맑은 고딕" panose="020B0503020000020004" pitchFamily="50" charset="-127"/>
              </a:rPr>
              <a:t>63.7[V]</a:t>
            </a:r>
            <a:endParaRPr lang="en-US" altLang="ko-KR" sz="1200">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1885231" y="4160113"/>
            <a:ext cx="1773827" cy="276999"/>
          </a:xfrm>
          <a:prstGeom prst="rect">
            <a:avLst/>
          </a:prstGeom>
          <a:noFill/>
        </p:spPr>
        <p:txBody>
          <a:bodyPr wrap="square" rtlCol="0">
            <a:spAutoFit/>
          </a:bodyPr>
          <a:lstStyle/>
          <a:p>
            <a:pPr algn="ctr"/>
            <a:r>
              <a:rPr lang="en-US" altLang="ko-KR" sz="1200" smtClean="0">
                <a:solidFill>
                  <a:schemeClr val="bg2"/>
                </a:solidFill>
                <a:latin typeface="맑은 고딕" panose="020B0503020000020004" pitchFamily="50" charset="-127"/>
                <a:ea typeface="맑은 고딕" panose="020B0503020000020004" pitchFamily="50" charset="-127"/>
              </a:rPr>
              <a:t>ΔIL_max=10.2[A]</a:t>
            </a:r>
            <a:endParaRPr lang="en-US" altLang="ko-KR" sz="1200">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1224426" y="5209455"/>
            <a:ext cx="3136669" cy="523220"/>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a:solidFill>
                  <a:schemeClr val="bg2"/>
                </a:solidFill>
                <a:latin typeface="맑은 고딕" panose="020B0503020000020004" pitchFamily="50" charset="-127"/>
                <a:ea typeface="맑은 고딕" panose="020B0503020000020004" pitchFamily="50" charset="-127"/>
              </a:rPr>
              <a:t>가변에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ko-KR" altLang="en-US" sz="1400" b="1" smtClean="0">
                <a:solidFill>
                  <a:schemeClr val="bg2"/>
                </a:solidFill>
                <a:latin typeface="맑은 고딕" panose="020B0503020000020004" pitchFamily="50" charset="-127"/>
                <a:ea typeface="맑은 고딕" panose="020B0503020000020004" pitchFamily="50" charset="-127"/>
              </a:rPr>
              <a:t>리플크기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7" name="TextBox 36"/>
          <p:cNvSpPr txBox="1"/>
          <p:nvPr/>
        </p:nvSpPr>
        <p:spPr>
          <a:xfrm>
            <a:off x="5961112" y="5209455"/>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Duty </a:t>
            </a:r>
            <a:r>
              <a:rPr lang="ko-KR" altLang="en-US" sz="1400" b="1" smtClean="0">
                <a:solidFill>
                  <a:schemeClr val="bg2"/>
                </a:solidFill>
                <a:latin typeface="맑은 고딕" panose="020B0503020000020004" pitchFamily="50" charset="-127"/>
                <a:ea typeface="맑은 고딕" panose="020B0503020000020004" pitchFamily="50" charset="-127"/>
              </a:rPr>
              <a:t>가변에 따른 </a:t>
            </a:r>
            <a:r>
              <a:rPr lang="ko-KR" altLang="en-US" sz="1400" b="1" smtClean="0">
                <a:solidFill>
                  <a:schemeClr val="bg2"/>
                </a:solidFill>
                <a:latin typeface="맑은 고딕" panose="020B0503020000020004" pitchFamily="50" charset="-127"/>
                <a:ea typeface="맑은 고딕" panose="020B0503020000020004" pitchFamily="50" charset="-127"/>
              </a:rPr>
              <a:t>리플율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48817552"/>
      </p:ext>
    </p:extLst>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31</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 </a:t>
            </a:r>
            <a:r>
              <a:rPr lang="en-US" altLang="ko-KR" sz="2000" i="0" u="none">
                <a:solidFill>
                  <a:srgbClr val="000000"/>
                </a:solidFill>
                <a:latin typeface="맑은 고딕" panose="020B0503020000020004" pitchFamily="50" charset="-127"/>
                <a:ea typeface="맑은 고딕" panose="020B0503020000020004" pitchFamily="50" charset="-127"/>
              </a:rPr>
              <a:t>Duty </a:t>
            </a:r>
            <a:r>
              <a:rPr lang="ko-KR" altLang="en-US" sz="2000" i="0" u="none">
                <a:solidFill>
                  <a:srgbClr val="000000"/>
                </a:solidFill>
                <a:latin typeface="맑은 고딕" panose="020B0503020000020004" pitchFamily="50" charset="-127"/>
                <a:ea typeface="맑은 고딕" panose="020B0503020000020004" pitchFamily="50" charset="-127"/>
              </a:rPr>
              <a:t>변화에 따른 리플</a:t>
            </a:r>
            <a:r>
              <a:rPr lang="en-US" altLang="ko-KR" sz="2000" i="0" u="none">
                <a:solidFill>
                  <a:srgbClr val="000000"/>
                </a:solidFill>
                <a:latin typeface="맑은 고딕" panose="020B0503020000020004" pitchFamily="50" charset="-127"/>
                <a:ea typeface="맑은 고딕" panose="020B0503020000020004" pitchFamily="50" charset="-127"/>
              </a:rPr>
              <a:t>(Buck)</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544" y="2348880"/>
            <a:ext cx="4097179" cy="2683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1897887" y="2420888"/>
            <a:ext cx="1773827" cy="276999"/>
          </a:xfrm>
          <a:prstGeom prst="rect">
            <a:avLst/>
          </a:prstGeom>
          <a:noFill/>
        </p:spPr>
        <p:txBody>
          <a:bodyPr wrap="square" rtlCol="0">
            <a:spAutoFit/>
          </a:bodyPr>
          <a:lstStyle/>
          <a:p>
            <a:pPr algn="ctr"/>
            <a:r>
              <a:rPr lang="en-US" altLang="ko-KR" sz="1200" smtClean="0">
                <a:solidFill>
                  <a:schemeClr val="bg2"/>
                </a:solidFill>
                <a:latin typeface="맑은 고딕" panose="020B0503020000020004" pitchFamily="50" charset="-127"/>
                <a:ea typeface="맑은 고딕" panose="020B0503020000020004" pitchFamily="50" charset="-127"/>
              </a:rPr>
              <a:t>ΔVo_max=</a:t>
            </a:r>
            <a:r>
              <a:rPr lang="en-US" altLang="ko-KR" sz="1200" smtClean="0">
                <a:solidFill>
                  <a:schemeClr val="bg2"/>
                </a:solidFill>
                <a:latin typeface="맑은 고딕" panose="020B0503020000020004" pitchFamily="50" charset="-127"/>
                <a:ea typeface="맑은 고딕" panose="020B0503020000020004" pitchFamily="50" charset="-127"/>
              </a:rPr>
              <a:t>63.7[V]</a:t>
            </a:r>
            <a:endParaRPr lang="en-US" altLang="ko-KR" sz="1200">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1885231" y="4160113"/>
            <a:ext cx="1773827" cy="276999"/>
          </a:xfrm>
          <a:prstGeom prst="rect">
            <a:avLst/>
          </a:prstGeom>
          <a:noFill/>
        </p:spPr>
        <p:txBody>
          <a:bodyPr wrap="square" rtlCol="0">
            <a:spAutoFit/>
          </a:bodyPr>
          <a:lstStyle/>
          <a:p>
            <a:pPr algn="ctr"/>
            <a:r>
              <a:rPr lang="en-US" altLang="ko-KR" sz="1200" smtClean="0">
                <a:solidFill>
                  <a:schemeClr val="bg2"/>
                </a:solidFill>
                <a:latin typeface="맑은 고딕" panose="020B0503020000020004" pitchFamily="50" charset="-127"/>
                <a:ea typeface="맑은 고딕" panose="020B0503020000020004" pitchFamily="50" charset="-127"/>
              </a:rPr>
              <a:t>ΔIL_max=10.2[A]</a:t>
            </a:r>
            <a:endParaRPr lang="en-US" altLang="ko-KR" sz="1200">
              <a:solidFill>
                <a:schemeClr val="bg2"/>
              </a:solidFill>
              <a:latin typeface="맑은 고딕" panose="020B0503020000020004" pitchFamily="50" charset="-127"/>
              <a:ea typeface="맑은 고딕" panose="020B0503020000020004" pitchFamily="50" charset="-127"/>
            </a:endParaRPr>
          </a:p>
        </p:txBody>
      </p:sp>
      <p:pic>
        <p:nvPicPr>
          <p:cNvPr id="16389" name="Picture 5" descr="Normalized RMS input ripple current vs. duty cycl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056" y="2348880"/>
            <a:ext cx="3674561" cy="268366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224426" y="5209455"/>
            <a:ext cx="3136669" cy="523220"/>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a:solidFill>
                  <a:schemeClr val="bg2"/>
                </a:solidFill>
                <a:latin typeface="맑은 고딕" panose="020B0503020000020004" pitchFamily="50" charset="-127"/>
                <a:ea typeface="맑은 고딕" panose="020B0503020000020004" pitchFamily="50" charset="-127"/>
              </a:rPr>
              <a:t>가변에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ko-KR" altLang="en-US" sz="1400" b="1" smtClean="0">
                <a:solidFill>
                  <a:schemeClr val="bg2"/>
                </a:solidFill>
                <a:latin typeface="맑은 고딕" panose="020B0503020000020004" pitchFamily="50" charset="-127"/>
                <a:ea typeface="맑은 고딕" panose="020B0503020000020004" pitchFamily="50" charset="-127"/>
              </a:rPr>
              <a:t>리플크기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6" name="TextBox 25"/>
          <p:cNvSpPr txBox="1"/>
          <p:nvPr/>
        </p:nvSpPr>
        <p:spPr>
          <a:xfrm>
            <a:off x="5313040" y="5209455"/>
            <a:ext cx="4367883"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Intereaving </a:t>
            </a:r>
            <a:r>
              <a:rPr lang="ko-KR" altLang="en-US" sz="1400" b="1" smtClean="0">
                <a:solidFill>
                  <a:schemeClr val="bg2"/>
                </a:solidFill>
                <a:latin typeface="맑은 고딕" panose="020B0503020000020004" pitchFamily="50" charset="-127"/>
                <a:ea typeface="맑은 고딕" panose="020B0503020000020004" pitchFamily="50" charset="-127"/>
              </a:rPr>
              <a:t>회로 추가 수에 따른</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리플 감소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45161466"/>
      </p:ext>
    </p:extLst>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32</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ko-KR" altLang="en-US" sz="2000" i="0" u="none">
                <a:solidFill>
                  <a:srgbClr val="000000"/>
                </a:solidFill>
                <a:latin typeface="맑은 고딕" panose="020B0503020000020004" pitchFamily="50" charset="-127"/>
                <a:ea typeface="맑은 고딕" panose="020B0503020000020004" pitchFamily="50" charset="-127"/>
              </a:rPr>
              <a:t>컨버터 </a:t>
            </a:r>
            <a:r>
              <a:rPr lang="en-US" altLang="ko-KR" sz="2000" i="0" u="none">
                <a:solidFill>
                  <a:srgbClr val="000000"/>
                </a:solidFill>
                <a:latin typeface="맑은 고딕" panose="020B0503020000020004" pitchFamily="50" charset="-127"/>
                <a:ea typeface="맑은 고딕" panose="020B0503020000020004" pitchFamily="50" charset="-127"/>
              </a:rPr>
              <a:t>filter </a:t>
            </a:r>
            <a:r>
              <a:rPr lang="ko-KR" altLang="en-US" sz="2000" i="0" u="none">
                <a:solidFill>
                  <a:srgbClr val="000000"/>
                </a:solidFill>
                <a:latin typeface="맑은 고딕" panose="020B0503020000020004" pitchFamily="50" charset="-127"/>
                <a:ea typeface="맑은 고딕" panose="020B0503020000020004" pitchFamily="50" charset="-127"/>
              </a:rPr>
              <a:t>설계</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mc:Choice xmlns:a14="http://schemas.microsoft.com/office/drawing/2010/main" Requires="a14">
          <p:sp>
            <p:nvSpPr>
              <p:cNvPr id="23" name="TextBox 22"/>
              <p:cNvSpPr txBox="1"/>
              <p:nvPr/>
            </p:nvSpPr>
            <p:spPr>
              <a:xfrm>
                <a:off x="1680588" y="5229200"/>
                <a:ext cx="4765920" cy="57445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𝑽</m:t>
                          </m:r>
                        </m:e>
                        <m:sub>
                          <m:r>
                            <a:rPr lang="en-US" altLang="ko-KR" sz="1600" b="1" i="1">
                              <a:solidFill>
                                <a:schemeClr val="bg2"/>
                              </a:solidFill>
                              <a:latin typeface="Cambria Math"/>
                            </a:rPr>
                            <m:t>𝒐</m:t>
                          </m:r>
                        </m:sub>
                      </m:sSub>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ea typeface="Cambria Math"/>
                                </a:rPr>
                                <m:t>𝑰</m:t>
                              </m:r>
                            </m:e>
                            <m:sub>
                              <m:r>
                                <a:rPr lang="en-US" altLang="ko-KR" sz="1600" b="1" i="1" smtClean="0">
                                  <a:solidFill>
                                    <a:schemeClr val="bg2"/>
                                  </a:solidFill>
                                  <a:effectLst/>
                                  <a:latin typeface="Cambria Math"/>
                                  <a:ea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𝑫𝑻</m:t>
                          </m:r>
                        </m:num>
                        <m:den>
                          <m:r>
                            <a:rPr lang="en-US" altLang="ko-KR" sz="1600" b="1" i="1" smtClean="0">
                              <a:solidFill>
                                <a:schemeClr val="bg2"/>
                              </a:solidFill>
                              <a:effectLst/>
                              <a:latin typeface="Cambria Math"/>
                            </a:rPr>
                            <m:t>𝑪</m:t>
                          </m:r>
                        </m:den>
                      </m:f>
                      <m:r>
                        <a:rPr lang="en-US" altLang="ko-KR" sz="1600" b="1" i="1" smtClean="0">
                          <a:solidFill>
                            <a:schemeClr val="bg2"/>
                          </a:solidFill>
                          <a:effectLst/>
                          <a:latin typeface="Cambria Math"/>
                          <a:ea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𝟏𝟔</m:t>
                          </m:r>
                          <m:r>
                            <a:rPr lang="en-US" altLang="ko-KR" sz="1600" b="1" i="1">
                              <a:solidFill>
                                <a:schemeClr val="bg2"/>
                              </a:solidFill>
                              <a:latin typeface="Cambria Math"/>
                            </a:rPr>
                            <m:t>.</m:t>
                          </m:r>
                          <m:r>
                            <a:rPr lang="en-US" altLang="ko-KR" sz="1600" b="1" i="1">
                              <a:solidFill>
                                <a:schemeClr val="bg2"/>
                              </a:solidFill>
                              <a:latin typeface="Cambria Math"/>
                            </a:rPr>
                            <m:t>𝟓</m:t>
                          </m:r>
                          <m:r>
                            <a:rPr lang="en-US" altLang="ko-KR" sz="1600" b="1" i="1">
                              <a:solidFill>
                                <a:schemeClr val="bg2"/>
                              </a:solidFill>
                              <a:latin typeface="Cambria Math"/>
                            </a:rPr>
                            <m:t>∗</m:t>
                          </m:r>
                          <m:r>
                            <a:rPr lang="en-US" altLang="ko-KR" sz="1600" b="1" i="1">
                              <a:solidFill>
                                <a:schemeClr val="bg2"/>
                              </a:solidFill>
                              <a:latin typeface="Cambria Math"/>
                            </a:rPr>
                            <m:t>𝟎</m:t>
                          </m:r>
                          <m:r>
                            <a:rPr lang="en-US" altLang="ko-KR" sz="1600" b="1" i="1">
                              <a:solidFill>
                                <a:schemeClr val="bg2"/>
                              </a:solidFill>
                              <a:latin typeface="Cambria Math"/>
                            </a:rPr>
                            <m:t>.</m:t>
                          </m:r>
                          <m:r>
                            <a:rPr lang="en-US" altLang="ko-KR" sz="1600" b="1" i="1">
                              <a:solidFill>
                                <a:schemeClr val="bg2"/>
                              </a:solidFill>
                              <a:latin typeface="Cambria Math"/>
                            </a:rPr>
                            <m:t>𝟓</m:t>
                          </m:r>
                          <m:r>
                            <a:rPr lang="en-US" altLang="ko-KR" sz="1600" b="1" i="1">
                              <a:solidFill>
                                <a:schemeClr val="bg2"/>
                              </a:solidFill>
                              <a:latin typeface="Cambria Math"/>
                            </a:rPr>
                            <m:t>∗</m:t>
                          </m:r>
                          <m:r>
                            <a:rPr lang="en-US" altLang="ko-KR" sz="1600" b="1" i="1">
                              <a:solidFill>
                                <a:schemeClr val="bg2"/>
                              </a:solidFill>
                              <a:latin typeface="Cambria Math"/>
                            </a:rPr>
                            <m:t>𝟏𝟎𝟎</m:t>
                          </m:r>
                          <m:r>
                            <a:rPr lang="en-US" altLang="ko-KR" sz="1600" b="1" i="1">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num>
                        <m:den>
                          <m:r>
                            <a:rPr lang="en-US" altLang="ko-KR" sz="1600" b="1" i="1">
                              <a:solidFill>
                                <a:schemeClr val="bg2"/>
                              </a:solidFill>
                              <a:latin typeface="Cambria Math"/>
                            </a:rPr>
                            <m:t>𝟐</m:t>
                          </m:r>
                          <m:r>
                            <a:rPr lang="en-US" altLang="ko-KR" sz="1600" b="1" i="1" smtClean="0">
                              <a:solidFill>
                                <a:schemeClr val="bg2"/>
                              </a:solidFill>
                              <a:latin typeface="Cambria Math"/>
                            </a:rPr>
                            <m:t>𝟖𝟎</m:t>
                          </m:r>
                          <m:r>
                            <a:rPr lang="en-US" altLang="ko-KR" sz="1600" b="1" i="1">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smtClean="0">
                              <a:solidFill>
                                <a:schemeClr val="bg2"/>
                              </a:solidFill>
                              <a:latin typeface="Cambria Math"/>
                            </a:rPr>
                            <m:t>𝟔</m:t>
                          </m:r>
                        </m:den>
                      </m:f>
                      <m:r>
                        <a:rPr lang="en-US" altLang="ko-KR" sz="1600" b="1">
                          <a:solidFill>
                            <a:schemeClr val="bg2"/>
                          </a:solidFill>
                          <a:latin typeface="Cambria Math"/>
                        </a:rPr>
                        <m:t>=</m:t>
                      </m:r>
                      <m:r>
                        <a:rPr lang="en-US" altLang="ko-KR" sz="1600" b="1" i="0" smtClean="0">
                          <a:solidFill>
                            <a:schemeClr val="bg2"/>
                          </a:solidFill>
                          <a:latin typeface="Cambria Math"/>
                        </a:rPr>
                        <m:t>𝟐</m:t>
                      </m:r>
                      <m:r>
                        <a:rPr lang="en-US" altLang="ko-KR" sz="1600" b="1" i="0" smtClean="0">
                          <a:solidFill>
                            <a:schemeClr val="bg2"/>
                          </a:solidFill>
                          <a:latin typeface="Cambria Math"/>
                        </a:rPr>
                        <m:t>.</m:t>
                      </m:r>
                      <m:r>
                        <a:rPr lang="en-US" altLang="ko-KR" sz="1600" b="1" i="0" smtClean="0">
                          <a:solidFill>
                            <a:schemeClr val="bg2"/>
                          </a:solidFill>
                          <a:latin typeface="Cambria Math"/>
                        </a:rPr>
                        <m:t>𝟗𝟓𝐕</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p:sp>
            <p:nvSpPr>
              <p:cNvPr id="23" name="TextBox 22"/>
              <p:cNvSpPr txBox="1">
                <a:spLocks noRot="1" noChangeAspect="1" noMove="1" noResize="1" noEditPoints="1" noAdjustHandles="1" noChangeArrowheads="1" noChangeShapeType="1" noTextEdit="1"/>
              </p:cNvSpPr>
              <p:nvPr/>
            </p:nvSpPr>
            <p:spPr>
              <a:xfrm>
                <a:off x="1680588" y="5229200"/>
                <a:ext cx="4765920" cy="574453"/>
              </a:xfrm>
              <a:prstGeom prst="rect">
                <a:avLst/>
              </a:prstGeom>
              <a:blipFill rotWithShape="1">
                <a:blip r:embed="rId3"/>
                <a:stretch>
                  <a:fillRect/>
                </a:stretch>
              </a:blipFill>
            </p:spPr>
            <p:txBody>
              <a:bodyPr/>
              <a:lstStyle/>
              <a:p>
                <a:r>
                  <a:rPr lang="ko-KR" altLang="en-US">
                    <a:noFill/>
                  </a:rPr>
                  <a:t> </a:t>
                </a:r>
              </a:p>
            </p:txBody>
          </p:sp>
        </mc:Fallback>
      </mc:AlternateContent>
      <p:sp>
        <p:nvSpPr>
          <p:cNvPr id="29" name="TextBox 28"/>
          <p:cNvSpPr txBox="1"/>
          <p:nvPr/>
        </p:nvSpPr>
        <p:spPr>
          <a:xfrm>
            <a:off x="1422436" y="1743769"/>
            <a:ext cx="6050844" cy="338554"/>
          </a:xfrm>
          <a:prstGeom prst="rect">
            <a:avLst/>
          </a:prstGeom>
          <a:noFill/>
        </p:spPr>
        <p:txBody>
          <a:bodyPr wrap="square" rtlCol="0">
            <a:spAutoFit/>
          </a:bodyPr>
          <a:lstStyle/>
          <a:p>
            <a:pPr marL="342900" indent="-342900" algn="l">
              <a:buFont typeface="+mj-lt"/>
              <a:buAutoNum type="arabicPeriod"/>
            </a:pPr>
            <a:r>
              <a:rPr lang="ko-KR" altLang="en-US" sz="1600" b="1" dirty="0" smtClean="0">
                <a:solidFill>
                  <a:schemeClr val="bg2"/>
                </a:solidFill>
                <a:effectLst/>
                <a:latin typeface="맑은 고딕" panose="020B0503020000020004" pitchFamily="50" charset="-127"/>
                <a:ea typeface="맑은 고딕" panose="020B0503020000020004" pitchFamily="50" charset="-127"/>
              </a:rPr>
              <a:t>입력과 출력전압의 조건에 따라 </a:t>
            </a:r>
            <a:r>
              <a:rPr lang="en-US" altLang="ko-KR" sz="1600" b="1" dirty="0" smtClean="0">
                <a:solidFill>
                  <a:schemeClr val="bg2"/>
                </a:solidFill>
                <a:effectLst/>
                <a:latin typeface="맑은 고딕" panose="020B0503020000020004" pitchFamily="50" charset="-127"/>
                <a:ea typeface="맑은 고딕" panose="020B0503020000020004" pitchFamily="50" charset="-127"/>
              </a:rPr>
              <a:t>Duty</a:t>
            </a:r>
            <a:r>
              <a:rPr lang="ko-KR" altLang="en-US" sz="1600" b="1" dirty="0" smtClean="0">
                <a:solidFill>
                  <a:schemeClr val="bg2"/>
                </a:solidFill>
                <a:effectLst/>
                <a:latin typeface="맑은 고딕" panose="020B0503020000020004" pitchFamily="50" charset="-127"/>
                <a:ea typeface="맑은 고딕" panose="020B0503020000020004" pitchFamily="50" charset="-127"/>
              </a:rPr>
              <a:t>계산</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0" name="TextBox 29"/>
          <p:cNvSpPr txBox="1"/>
          <p:nvPr/>
        </p:nvSpPr>
        <p:spPr>
          <a:xfrm>
            <a:off x="1422436" y="3019623"/>
            <a:ext cx="7635020" cy="338554"/>
          </a:xfrm>
          <a:prstGeom prst="rect">
            <a:avLst/>
          </a:prstGeom>
          <a:noFill/>
        </p:spPr>
        <p:txBody>
          <a:bodyPr wrap="square" rtlCol="0">
            <a:spAutoFit/>
          </a:bodyPr>
          <a:lstStyle/>
          <a:p>
            <a:pPr marL="342900" indent="-342900" algn="l">
              <a:buFont typeface="+mj-lt"/>
              <a:buAutoNum type="arabicPeriod" startAt="2"/>
            </a:pPr>
            <a:r>
              <a:rPr lang="ko-KR" altLang="en-US" sz="1600" b="1" dirty="0" err="1" smtClean="0">
                <a:solidFill>
                  <a:schemeClr val="bg2"/>
                </a:solidFill>
                <a:effectLst/>
                <a:latin typeface="맑은 고딕" panose="020B0503020000020004" pitchFamily="50" charset="-127"/>
                <a:ea typeface="맑은 고딕" panose="020B0503020000020004" pitchFamily="50" charset="-127"/>
              </a:rPr>
              <a:t>인덕터</a:t>
            </a:r>
            <a:r>
              <a:rPr lang="ko-KR" altLang="en-US" sz="1600" b="1" dirty="0" smtClean="0">
                <a:solidFill>
                  <a:schemeClr val="bg2"/>
                </a:solidFill>
                <a:effectLst/>
                <a:latin typeface="맑은 고딕" panose="020B0503020000020004" pitchFamily="50" charset="-127"/>
                <a:ea typeface="맑은 고딕" panose="020B0503020000020004" pitchFamily="50" charset="-127"/>
              </a:rPr>
              <a:t> 전압 </a:t>
            </a:r>
            <a:r>
              <a:rPr lang="en-US" altLang="ko-KR" sz="1600" b="1" dirty="0" smtClean="0">
                <a:solidFill>
                  <a:schemeClr val="bg2"/>
                </a:solidFill>
                <a:effectLst/>
                <a:latin typeface="맑은 고딕" panose="020B0503020000020004" pitchFamily="50" charset="-127"/>
                <a:ea typeface="맑은 고딕" panose="020B0503020000020004" pitchFamily="50" charset="-127"/>
              </a:rPr>
              <a:t>V</a:t>
            </a:r>
            <a:r>
              <a:rPr lang="en-US" altLang="ko-KR" sz="1600" b="1" baseline="-25000" dirty="0" smtClean="0">
                <a:solidFill>
                  <a:schemeClr val="bg2"/>
                </a:solidFill>
                <a:effectLst/>
                <a:latin typeface="맑은 고딕" panose="020B0503020000020004" pitchFamily="50" charset="-127"/>
                <a:ea typeface="맑은 고딕" panose="020B0503020000020004" pitchFamily="50" charset="-127"/>
              </a:rPr>
              <a:t>L</a:t>
            </a:r>
            <a:r>
              <a:rPr lang="ko-KR" altLang="en-US" sz="1600" b="1" dirty="0" smtClean="0">
                <a:solidFill>
                  <a:schemeClr val="bg2"/>
                </a:solidFill>
                <a:effectLst/>
                <a:latin typeface="맑은 고딕" panose="020B0503020000020004" pitchFamily="50" charset="-127"/>
                <a:ea typeface="맑은 고딕" panose="020B0503020000020004" pitchFamily="50" charset="-127"/>
              </a:rPr>
              <a:t>의 적분 </a:t>
            </a:r>
            <a:r>
              <a:rPr lang="ko-KR" altLang="en-US" sz="1600" b="1" smtClean="0">
                <a:solidFill>
                  <a:schemeClr val="bg2"/>
                </a:solidFill>
                <a:effectLst/>
                <a:latin typeface="맑은 고딕" panose="020B0503020000020004" pitchFamily="50" charset="-127"/>
                <a:ea typeface="맑은 고딕" panose="020B0503020000020004" pitchFamily="50" charset="-127"/>
              </a:rPr>
              <a:t>평형조건을 </a:t>
            </a:r>
            <a:r>
              <a:rPr lang="ko-KR" altLang="en-US" sz="1600" b="1" smtClean="0">
                <a:solidFill>
                  <a:schemeClr val="bg2"/>
                </a:solidFill>
                <a:effectLst/>
                <a:latin typeface="맑은 고딕" panose="020B0503020000020004" pitchFamily="50" charset="-127"/>
                <a:ea typeface="맑은 고딕" panose="020B0503020000020004" pitchFamily="50" charset="-127"/>
              </a:rPr>
              <a:t>이용하여 </a:t>
            </a:r>
            <a:r>
              <a:rPr lang="ko-KR" altLang="en-US" sz="1600" b="1" dirty="0" smtClean="0">
                <a:solidFill>
                  <a:schemeClr val="bg2"/>
                </a:solidFill>
                <a:effectLst/>
                <a:latin typeface="맑은 고딕" panose="020B0503020000020004" pitchFamily="50" charset="-127"/>
                <a:ea typeface="맑은 고딕" panose="020B0503020000020004" pitchFamily="50" charset="-127"/>
              </a:rPr>
              <a:t>필터 </a:t>
            </a:r>
            <a:r>
              <a:rPr lang="ko-KR" altLang="en-US" sz="1600" b="1" dirty="0" err="1" smtClean="0">
                <a:solidFill>
                  <a:schemeClr val="bg2"/>
                </a:solidFill>
                <a:effectLst/>
                <a:latin typeface="맑은 고딕" panose="020B0503020000020004" pitchFamily="50" charset="-127"/>
                <a:ea typeface="맑은 고딕" panose="020B0503020000020004" pitchFamily="50" charset="-127"/>
              </a:rPr>
              <a:t>인덕터</a:t>
            </a:r>
            <a:r>
              <a:rPr lang="ko-KR" altLang="en-US" sz="1600" b="1" dirty="0" smtClean="0">
                <a:solidFill>
                  <a:schemeClr val="bg2"/>
                </a:solidFill>
                <a:effectLst/>
                <a:latin typeface="맑은 고딕" panose="020B0503020000020004" pitchFamily="50" charset="-127"/>
                <a:ea typeface="맑은 고딕" panose="020B0503020000020004" pitchFamily="50" charset="-127"/>
              </a:rPr>
              <a:t> 선정</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1" name="TextBox 30"/>
          <p:cNvSpPr txBox="1"/>
          <p:nvPr/>
        </p:nvSpPr>
        <p:spPr>
          <a:xfrm>
            <a:off x="1422435" y="4581128"/>
            <a:ext cx="7346989" cy="338554"/>
          </a:xfrm>
          <a:prstGeom prst="rect">
            <a:avLst/>
          </a:prstGeom>
          <a:noFill/>
        </p:spPr>
        <p:txBody>
          <a:bodyPr wrap="square" rtlCol="0">
            <a:spAutoFit/>
          </a:bodyPr>
          <a:lstStyle/>
          <a:p>
            <a:pPr marL="342900" indent="-342900" algn="l">
              <a:buFont typeface="+mj-lt"/>
              <a:buAutoNum type="arabicPeriod" startAt="3"/>
            </a:pPr>
            <a:r>
              <a:rPr lang="ko-KR" altLang="en-US" sz="1600" b="1" dirty="0" smtClean="0">
                <a:solidFill>
                  <a:schemeClr val="bg2"/>
                </a:solidFill>
                <a:effectLst/>
                <a:latin typeface="맑은 고딕" panose="020B0503020000020004" pitchFamily="50" charset="-127"/>
                <a:ea typeface="맑은 고딕" panose="020B0503020000020004" pitchFamily="50" charset="-127"/>
              </a:rPr>
              <a:t>출력전압의 </a:t>
            </a:r>
            <a:r>
              <a:rPr lang="en-US" altLang="ko-KR" sz="1600" b="1" dirty="0" smtClean="0">
                <a:solidFill>
                  <a:schemeClr val="bg2"/>
                </a:solidFill>
                <a:effectLst/>
                <a:latin typeface="맑은 고딕" panose="020B0503020000020004" pitchFamily="50" charset="-127"/>
                <a:ea typeface="맑은 고딕" panose="020B0503020000020004" pitchFamily="50" charset="-127"/>
              </a:rPr>
              <a:t>Ripple(2% </a:t>
            </a:r>
            <a:r>
              <a:rPr lang="ko-KR" altLang="en-US" sz="1600" b="1" dirty="0" smtClean="0">
                <a:solidFill>
                  <a:schemeClr val="bg2"/>
                </a:solidFill>
                <a:effectLst/>
                <a:latin typeface="맑은 고딕" panose="020B0503020000020004" pitchFamily="50" charset="-127"/>
                <a:ea typeface="맑은 고딕" panose="020B0503020000020004" pitchFamily="50" charset="-127"/>
              </a:rPr>
              <a:t>이내</a:t>
            </a:r>
            <a:r>
              <a:rPr lang="en-US" altLang="ko-KR" sz="1600" b="1" dirty="0"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을</a:t>
            </a:r>
            <a:r>
              <a:rPr lang="en-US" altLang="ko-KR" sz="1600" b="1" smtClean="0">
                <a:solidFill>
                  <a:schemeClr val="bg2"/>
                </a:solidFill>
                <a:effectLst/>
                <a:latin typeface="맑은 고딕" panose="020B0503020000020004" pitchFamily="50" charset="-127"/>
                <a:ea typeface="맑은 고딕" panose="020B0503020000020004" pitchFamily="50" charset="-127"/>
              </a:rPr>
              <a:t> </a:t>
            </a:r>
            <a:r>
              <a:rPr lang="ko-KR" altLang="en-US" sz="1600" b="1" smtClean="0">
                <a:solidFill>
                  <a:schemeClr val="bg2"/>
                </a:solidFill>
                <a:effectLst/>
                <a:latin typeface="맑은 고딕" panose="020B0503020000020004" pitchFamily="50" charset="-127"/>
                <a:ea typeface="맑은 고딕" panose="020B0503020000020004" pitchFamily="50" charset="-127"/>
              </a:rPr>
              <a:t>고려하여 </a:t>
            </a:r>
            <a:r>
              <a:rPr lang="ko-KR" altLang="en-US" sz="1600" b="1" smtClean="0">
                <a:solidFill>
                  <a:schemeClr val="bg2"/>
                </a:solidFill>
                <a:effectLst/>
                <a:latin typeface="맑은 고딕" panose="020B0503020000020004" pitchFamily="50" charset="-127"/>
                <a:ea typeface="맑은 고딕" panose="020B0503020000020004" pitchFamily="50" charset="-127"/>
              </a:rPr>
              <a:t>커패시터 </a:t>
            </a:r>
            <a:r>
              <a:rPr lang="ko-KR" altLang="en-US" sz="1600" b="1" dirty="0" smtClean="0">
                <a:solidFill>
                  <a:schemeClr val="bg2"/>
                </a:solidFill>
                <a:effectLst/>
                <a:latin typeface="맑은 고딕" panose="020B0503020000020004" pitchFamily="50" charset="-127"/>
                <a:ea typeface="맑은 고딕" panose="020B0503020000020004" pitchFamily="50" charset="-127"/>
              </a:rPr>
              <a:t>선정</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32" name="TextBox 31"/>
              <p:cNvSpPr txBox="1"/>
              <p:nvPr/>
            </p:nvSpPr>
            <p:spPr>
              <a:xfrm>
                <a:off x="1727334" y="3640354"/>
                <a:ext cx="4737834" cy="6975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a:solidFill>
                                <a:schemeClr val="bg2"/>
                              </a:solidFill>
                              <a:effectLst/>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𝒊</m:t>
                              </m:r>
                            </m:sub>
                          </m:sSub>
                          <m:r>
                            <a:rPr lang="en-US" altLang="ko-KR" sz="1600" b="1" i="1" smtClean="0">
                              <a:solidFill>
                                <a:schemeClr val="bg2"/>
                              </a:solidFill>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𝑻</m:t>
                          </m:r>
                        </m:num>
                        <m:den>
                          <m:r>
                            <a:rPr lang="en-US" altLang="ko-KR" sz="1600" b="1" i="1" smtClean="0">
                              <a:solidFill>
                                <a:schemeClr val="bg2"/>
                              </a:solidFill>
                              <a:effectLst/>
                              <a:latin typeface="Cambria Math"/>
                            </a:rPr>
                            <m:t>𝑳</m:t>
                          </m:r>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𝟐𝟎𝟎</m:t>
                          </m:r>
                          <m:r>
                            <a:rPr lang="en-US" altLang="ko-KR" sz="1600" b="1" i="1" smtClean="0">
                              <a:solidFill>
                                <a:schemeClr val="bg2"/>
                              </a:solidFill>
                              <a:latin typeface="Cambria Math"/>
                            </a:rPr>
                            <m:t>∗</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r>
                            <a:rPr lang="en-US" altLang="ko-KR" sz="1600" b="1" i="1" smtClean="0">
                              <a:solidFill>
                                <a:schemeClr val="bg2"/>
                              </a:solidFill>
                              <a:latin typeface="Cambria Math"/>
                            </a:rPr>
                            <m:t>∗</m:t>
                          </m:r>
                          <m:r>
                            <a:rPr lang="en-US" altLang="ko-KR" sz="1600" b="1" i="1" smtClean="0">
                              <a:solidFill>
                                <a:schemeClr val="bg2"/>
                              </a:solidFill>
                              <a:latin typeface="Cambria Math"/>
                            </a:rPr>
                            <m:t>𝟏𝟎𝟎</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smtClean="0">
                              <a:solidFill>
                                <a:schemeClr val="bg2"/>
                              </a:solidFill>
                              <a:latin typeface="Cambria Math"/>
                            </a:rPr>
                            <m:t>𝟔</m:t>
                          </m:r>
                        </m:num>
                        <m:den>
                          <m:r>
                            <a:rPr lang="en-US" altLang="ko-KR" sz="1600" b="1" i="1" smtClean="0">
                              <a:solidFill>
                                <a:schemeClr val="bg2"/>
                              </a:solidFill>
                              <a:latin typeface="Cambria Math"/>
                            </a:rPr>
                            <m:t>𝟗𝟖𝟎</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den>
                      </m:f>
                      <m:r>
                        <a:rPr lang="en-US" altLang="ko-KR" sz="1600" b="1" i="1" smtClean="0">
                          <a:solidFill>
                            <a:schemeClr val="bg2"/>
                          </a:solidFill>
                          <a:latin typeface="Cambria Math"/>
                        </a:rPr>
                        <m:t>=</m:t>
                      </m:r>
                      <m:r>
                        <a:rPr lang="en-US" altLang="ko-KR" sz="1600" b="1" i="1" smtClean="0">
                          <a:solidFill>
                            <a:schemeClr val="bg2"/>
                          </a:solidFill>
                          <a:latin typeface="Cambria Math"/>
                        </a:rPr>
                        <m:t>𝟏𝟎</m:t>
                      </m:r>
                      <m:r>
                        <a:rPr lang="en-US" altLang="ko-KR" sz="1600" b="1" i="1" smtClean="0">
                          <a:solidFill>
                            <a:schemeClr val="bg2"/>
                          </a:solidFill>
                          <a:latin typeface="Cambria Math"/>
                        </a:rPr>
                        <m:t>.</m:t>
                      </m:r>
                      <m:r>
                        <a:rPr lang="en-US" altLang="ko-KR" sz="1600" b="1" i="1" smtClean="0">
                          <a:solidFill>
                            <a:schemeClr val="bg2"/>
                          </a:solidFill>
                          <a:latin typeface="Cambria Math"/>
                        </a:rPr>
                        <m:t>𝟐𝟎𝟒</m:t>
                      </m:r>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p:sp>
            <p:nvSpPr>
              <p:cNvPr id="32" name="TextBox 31"/>
              <p:cNvSpPr txBox="1">
                <a:spLocks noRot="1" noChangeAspect="1" noMove="1" noResize="1" noEditPoints="1" noAdjustHandles="1" noChangeArrowheads="1" noChangeShapeType="1" noTextEdit="1"/>
              </p:cNvSpPr>
              <p:nvPr/>
            </p:nvSpPr>
            <p:spPr>
              <a:xfrm>
                <a:off x="1727334" y="3640354"/>
                <a:ext cx="4737834" cy="697563"/>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1712640" y="2246646"/>
                <a:ext cx="1296144" cy="6176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600" b="1" smtClean="0">
                          <a:solidFill>
                            <a:schemeClr val="bg2"/>
                          </a:solidFill>
                          <a:latin typeface="Cambria Math"/>
                        </a:rPr>
                        <m:t>𝐃</m:t>
                      </m:r>
                      <m:r>
                        <a:rPr lang="en-US" altLang="ko-KR" sz="1600" b="1" i="0"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smtClean="0">
                                  <a:solidFill>
                                    <a:schemeClr val="bg2"/>
                                  </a:solidFill>
                                  <a:latin typeface="Cambria Math"/>
                                </a:rPr>
                                <m:t>𝒊</m:t>
                              </m:r>
                            </m:sub>
                          </m:sSub>
                        </m:num>
                        <m:den>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𝒐</m:t>
                              </m:r>
                            </m:sub>
                          </m:sSub>
                        </m:den>
                      </m:f>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p:sp>
            <p:nvSpPr>
              <p:cNvPr id="34" name="TextBox 33"/>
              <p:cNvSpPr txBox="1">
                <a:spLocks noRot="1" noChangeAspect="1" noMove="1" noResize="1" noEditPoints="1" noAdjustHandles="1" noChangeArrowheads="1" noChangeShapeType="1" noTextEdit="1"/>
              </p:cNvSpPr>
              <p:nvPr/>
            </p:nvSpPr>
            <p:spPr>
              <a:xfrm>
                <a:off x="1712640" y="2246646"/>
                <a:ext cx="1296144" cy="617605"/>
              </a:xfrm>
              <a:prstGeom prst="rect">
                <a:avLst/>
              </a:prstGeom>
              <a:blipFill rotWithShape="1">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3296816" y="2254543"/>
                <a:ext cx="1944216" cy="5761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600" b="1" smtClean="0">
                          <a:solidFill>
                            <a:schemeClr val="bg2"/>
                          </a:solidFill>
                          <a:latin typeface="Cambria Math"/>
                        </a:rPr>
                        <m:t>𝐃</m:t>
                      </m:r>
                      <m:r>
                        <a:rPr lang="en-US" altLang="ko-KR" sz="1600" b="1" i="0"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𝟐𝟎𝟎</m:t>
                          </m:r>
                        </m:num>
                        <m:den>
                          <m:r>
                            <a:rPr lang="en-US" altLang="ko-KR" sz="1600" b="1" i="1" smtClean="0">
                              <a:solidFill>
                                <a:schemeClr val="bg2"/>
                              </a:solidFill>
                              <a:latin typeface="Cambria Math"/>
                            </a:rPr>
                            <m:t>𝟒𝟎𝟎</m:t>
                          </m:r>
                        </m:den>
                      </m:f>
                      <m:r>
                        <a:rPr lang="en-US" altLang="ko-KR" sz="1600" b="1" i="1" smtClean="0">
                          <a:solidFill>
                            <a:schemeClr val="bg2"/>
                          </a:solidFill>
                          <a:latin typeface="Cambria Math"/>
                        </a:rPr>
                        <m:t>=</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p:sp>
            <p:nvSpPr>
              <p:cNvPr id="36" name="TextBox 35"/>
              <p:cNvSpPr txBox="1">
                <a:spLocks noRot="1" noChangeAspect="1" noMove="1" noResize="1" noEditPoints="1" noAdjustHandles="1" noChangeArrowheads="1" noChangeShapeType="1" noTextEdit="1"/>
              </p:cNvSpPr>
              <p:nvPr/>
            </p:nvSpPr>
            <p:spPr>
              <a:xfrm>
                <a:off x="3296816" y="2254543"/>
                <a:ext cx="1944216" cy="576183"/>
              </a:xfrm>
              <a:prstGeom prst="rect">
                <a:avLst/>
              </a:prstGeom>
              <a:blipFill rotWithShape="1">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1669207" y="5734867"/>
                <a:ext cx="2893869" cy="60138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smtClean="0">
                              <a:solidFill>
                                <a:schemeClr val="bg2"/>
                              </a:solidFill>
                              <a:latin typeface="Cambria Math"/>
                              <a:ea typeface="Cambria Math"/>
                            </a:rPr>
                            <m:t>𝑰</m:t>
                          </m:r>
                        </m:e>
                        <m:sub>
                          <m:r>
                            <a:rPr lang="en-US" altLang="ko-KR" sz="1600" b="1" i="1">
                              <a:solidFill>
                                <a:schemeClr val="bg2"/>
                              </a:solidFill>
                              <a:latin typeface="Cambria Math"/>
                            </a:rPr>
                            <m:t>𝒐</m:t>
                          </m:r>
                        </m:sub>
                      </m:sSub>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smtClean="0">
                                  <a:solidFill>
                                    <a:schemeClr val="bg2"/>
                                  </a:solidFill>
                                  <a:latin typeface="Cambria Math"/>
                                  <a:ea typeface="Cambria Math"/>
                                </a:rPr>
                                <m:t>𝑽</m:t>
                              </m:r>
                            </m:e>
                            <m:sub>
                              <m:r>
                                <a:rPr lang="en-US" altLang="ko-KR" sz="1600" b="1" i="1">
                                  <a:solidFill>
                                    <a:schemeClr val="bg2"/>
                                  </a:solidFill>
                                  <a:latin typeface="Cambria Math"/>
                                </a:rPr>
                                <m:t>𝒐</m:t>
                              </m:r>
                            </m:sub>
                          </m:sSub>
                        </m:num>
                        <m:den>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𝑹</m:t>
                              </m:r>
                            </m:e>
                            <m:sub>
                              <m:r>
                                <a:rPr lang="en-US" altLang="ko-KR" sz="1600" b="1" i="1">
                                  <a:solidFill>
                                    <a:schemeClr val="bg2"/>
                                  </a:solidFill>
                                  <a:latin typeface="Cambria Math"/>
                                </a:rPr>
                                <m:t>𝒐</m:t>
                              </m:r>
                            </m:sub>
                          </m:sSub>
                        </m:den>
                      </m:f>
                      <m:r>
                        <a:rPr lang="en-US" altLang="ko-KR" sz="1600" b="1" i="1" smtClean="0">
                          <a:solidFill>
                            <a:schemeClr val="bg2"/>
                          </a:solidFill>
                          <a:effectLst/>
                          <a:latin typeface="Cambria Math"/>
                          <a:ea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m:t>
                          </m:r>
                          <m:r>
                            <a:rPr lang="en-US" altLang="ko-KR" sz="1600" b="1" i="1" smtClean="0">
                              <a:solidFill>
                                <a:schemeClr val="bg2"/>
                              </a:solidFill>
                              <a:latin typeface="Cambria Math"/>
                            </a:rPr>
                            <m:t>.</m:t>
                          </m:r>
                          <m:r>
                            <a:rPr lang="en-US" altLang="ko-KR" sz="1600" b="1" i="1" smtClean="0">
                              <a:solidFill>
                                <a:schemeClr val="bg2"/>
                              </a:solidFill>
                              <a:latin typeface="Cambria Math"/>
                            </a:rPr>
                            <m:t>𝟗𝟓</m:t>
                          </m:r>
                        </m:num>
                        <m:den>
                          <m:r>
                            <a:rPr lang="en-US" altLang="ko-KR" sz="1600" b="1" i="1" smtClean="0">
                              <a:solidFill>
                                <a:schemeClr val="bg2"/>
                              </a:solidFill>
                              <a:latin typeface="Cambria Math"/>
                            </a:rPr>
                            <m:t>𝟐𝟒</m:t>
                          </m:r>
                          <m:r>
                            <a:rPr lang="en-US" altLang="ko-KR" sz="1600" b="1" i="1" smtClean="0">
                              <a:solidFill>
                                <a:schemeClr val="bg2"/>
                              </a:solidFill>
                              <a:latin typeface="Cambria Math"/>
                            </a:rPr>
                            <m:t>.</m:t>
                          </m:r>
                          <m:r>
                            <a:rPr lang="en-US" altLang="ko-KR" sz="1600" b="1" i="1" smtClean="0">
                              <a:solidFill>
                                <a:schemeClr val="bg2"/>
                              </a:solidFill>
                              <a:latin typeface="Cambria Math"/>
                            </a:rPr>
                            <m:t>𝟐𝟒</m:t>
                          </m:r>
                        </m:den>
                      </m:f>
                      <m:r>
                        <a:rPr lang="en-US" altLang="ko-KR" sz="1600" b="1">
                          <a:solidFill>
                            <a:schemeClr val="bg2"/>
                          </a:solidFill>
                          <a:latin typeface="Cambria Math"/>
                        </a:rPr>
                        <m:t>=</m:t>
                      </m:r>
                      <m:r>
                        <a:rPr lang="en-US" altLang="ko-KR" sz="1600" b="1" i="0" smtClean="0">
                          <a:solidFill>
                            <a:schemeClr val="bg2"/>
                          </a:solidFill>
                          <a:latin typeface="Cambria Math"/>
                        </a:rPr>
                        <m:t>𝟎</m:t>
                      </m:r>
                      <m:r>
                        <a:rPr lang="en-US" altLang="ko-KR" sz="1600" b="1" i="0" smtClean="0">
                          <a:solidFill>
                            <a:schemeClr val="bg2"/>
                          </a:solidFill>
                          <a:latin typeface="Cambria Math"/>
                        </a:rPr>
                        <m:t>.</m:t>
                      </m:r>
                      <m:r>
                        <a:rPr lang="en-US" altLang="ko-KR" sz="1600" b="1" i="0" smtClean="0">
                          <a:solidFill>
                            <a:schemeClr val="bg2"/>
                          </a:solidFill>
                          <a:latin typeface="Cambria Math"/>
                        </a:rPr>
                        <m:t>𝟏𝟐𝐕</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p:sp>
            <p:nvSpPr>
              <p:cNvPr id="38" name="TextBox 37"/>
              <p:cNvSpPr txBox="1">
                <a:spLocks noRot="1" noChangeAspect="1" noMove="1" noResize="1" noEditPoints="1" noAdjustHandles="1" noChangeArrowheads="1" noChangeShapeType="1" noTextEdit="1"/>
              </p:cNvSpPr>
              <p:nvPr/>
            </p:nvSpPr>
            <p:spPr>
              <a:xfrm>
                <a:off x="1669207" y="5734867"/>
                <a:ext cx="2893869" cy="601383"/>
              </a:xfrm>
              <a:prstGeom prst="rect">
                <a:avLst/>
              </a:prstGeom>
              <a:blipFill rotWithShape="1">
                <a:blip r:embed="rId7"/>
                <a:stretch>
                  <a:fillRect/>
                </a:stretch>
              </a:blipFill>
            </p:spPr>
            <p:txBody>
              <a:bodyPr/>
              <a:lstStyle/>
              <a:p>
                <a:r>
                  <a:rPr lang="ko-KR" altLang="en-US">
                    <a:noFill/>
                  </a:rPr>
                  <a:t> </a:t>
                </a:r>
              </a:p>
            </p:txBody>
          </p:sp>
        </mc:Fallback>
      </mc:AlternateContent>
      <p:sp>
        <p:nvSpPr>
          <p:cNvPr id="39" name="TextBox 38"/>
          <p:cNvSpPr txBox="1"/>
          <p:nvPr/>
        </p:nvSpPr>
        <p:spPr>
          <a:xfrm>
            <a:off x="6321152" y="3767093"/>
            <a:ext cx="1705645" cy="338554"/>
          </a:xfrm>
          <a:prstGeom prst="rect">
            <a:avLst/>
          </a:prstGeom>
          <a:noFill/>
        </p:spPr>
        <p:txBody>
          <a:bodyPr wrap="square" rtlCol="0">
            <a:spAutoFit/>
          </a:bodyPr>
          <a:lstStyle/>
          <a:p>
            <a:pPr algn="l"/>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effectLst/>
                <a:latin typeface="맑은 고딕" panose="020B0503020000020004" pitchFamily="50" charset="-127"/>
                <a:ea typeface="맑은 고딕" panose="020B0503020000020004" pitchFamily="50" charset="-127"/>
              </a:rPr>
              <a:t>30.9%)</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40" name="TextBox 39"/>
          <p:cNvSpPr txBox="1"/>
          <p:nvPr/>
        </p:nvSpPr>
        <p:spPr>
          <a:xfrm>
            <a:off x="6177136" y="5356674"/>
            <a:ext cx="1705645" cy="338554"/>
          </a:xfrm>
          <a:prstGeom prst="rect">
            <a:avLst/>
          </a:prstGeom>
          <a:noFill/>
        </p:spPr>
        <p:txBody>
          <a:bodyPr wrap="square" rtlCol="0">
            <a:spAutoFit/>
          </a:bodyPr>
          <a:lstStyle/>
          <a:p>
            <a:pPr algn="l"/>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latin typeface="맑은 고딕" panose="020B0503020000020004" pitchFamily="50" charset="-127"/>
                <a:ea typeface="맑은 고딕" panose="020B0503020000020004" pitchFamily="50" charset="-127"/>
              </a:rPr>
              <a:t>0</a:t>
            </a:r>
            <a:r>
              <a:rPr lang="en-US" altLang="ko-KR" sz="1600" b="1" smtClean="0">
                <a:solidFill>
                  <a:schemeClr val="bg2"/>
                </a:solidFill>
                <a:effectLst/>
                <a:latin typeface="맑은 고딕" panose="020B0503020000020004" pitchFamily="50" charset="-127"/>
                <a:ea typeface="맑은 고딕" panose="020B0503020000020004" pitchFamily="50" charset="-127"/>
              </a:rPr>
              <a:t>.73%)</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42" name="TextBox 41"/>
          <p:cNvSpPr txBox="1"/>
          <p:nvPr/>
        </p:nvSpPr>
        <p:spPr>
          <a:xfrm>
            <a:off x="4327475" y="5866281"/>
            <a:ext cx="1705645" cy="338554"/>
          </a:xfrm>
          <a:prstGeom prst="rect">
            <a:avLst/>
          </a:prstGeom>
          <a:noFill/>
        </p:spPr>
        <p:txBody>
          <a:bodyPr wrap="square" rtlCol="0">
            <a:spAutoFit/>
          </a:bodyPr>
          <a:lstStyle/>
          <a:p>
            <a:pPr algn="l"/>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latin typeface="맑은 고딕" panose="020B0503020000020004" pitchFamily="50" charset="-127"/>
                <a:ea typeface="맑은 고딕" panose="020B0503020000020004" pitchFamily="50" charset="-127"/>
              </a:rPr>
              <a:t>0</a:t>
            </a:r>
            <a:r>
              <a:rPr lang="en-US" altLang="ko-KR" sz="1600" b="1" smtClean="0">
                <a:solidFill>
                  <a:schemeClr val="bg2"/>
                </a:solidFill>
                <a:effectLst/>
                <a:latin typeface="맑은 고딕" panose="020B0503020000020004" pitchFamily="50" charset="-127"/>
                <a:ea typeface="맑은 고딕" panose="020B0503020000020004" pitchFamily="50" charset="-127"/>
              </a:rPr>
              <a:t>.73%)</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83760068"/>
      </p:ext>
    </p:extLst>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33</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Duty </a:t>
            </a:r>
            <a:r>
              <a:rPr lang="ko-KR" altLang="en-US" sz="2000" i="0" u="none">
                <a:solidFill>
                  <a:srgbClr val="000000"/>
                </a:solidFill>
                <a:latin typeface="맑은 고딕" panose="020B0503020000020004" pitchFamily="50" charset="-127"/>
                <a:ea typeface="맑은 고딕" panose="020B0503020000020004" pitchFamily="50" charset="-127"/>
              </a:rPr>
              <a:t>변화에 따른 리플</a:t>
            </a:r>
            <a:r>
              <a:rPr lang="en-US" altLang="ko-KR" sz="2000" i="0" u="none">
                <a:solidFill>
                  <a:srgbClr val="000000"/>
                </a:solidFill>
                <a:latin typeface="맑은 고딕" panose="020B0503020000020004" pitchFamily="50" charset="-127"/>
                <a:ea typeface="맑은 고딕" panose="020B0503020000020004" pitchFamily="50" charset="-127"/>
              </a:rPr>
              <a:t>(</a:t>
            </a:r>
            <a:r>
              <a:rPr lang="en-US" altLang="ko-KR" sz="2000" i="0" u="none" smtClean="0">
                <a:solidFill>
                  <a:srgbClr val="000000"/>
                </a:solidFill>
                <a:latin typeface="맑은 고딕" panose="020B0503020000020004" pitchFamily="50" charset="-127"/>
                <a:ea typeface="맑은 고딕" panose="020B0503020000020004" pitchFamily="50" charset="-127"/>
              </a:rPr>
              <a:t>Boost)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2419" y="2348877"/>
            <a:ext cx="4093845" cy="268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488" y="2348876"/>
            <a:ext cx="4093845" cy="268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879305"/>
      </p:ext>
    </p:extLst>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644"/>
          <a:stretch/>
        </p:blipFill>
        <p:spPr bwMode="auto">
          <a:xfrm>
            <a:off x="556924" y="1870402"/>
            <a:ext cx="4500851" cy="319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34</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Mode(Single_Open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149661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Buck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6357665"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25" name="표 24"/>
          <p:cNvGraphicFramePr>
            <a:graphicFrameLocks noGrp="1"/>
          </p:cNvGraphicFramePr>
          <p:nvPr>
            <p:extLst>
              <p:ext uri="{D42A27DB-BD31-4B8C-83A1-F6EECF244321}">
                <p14:modId xmlns:p14="http://schemas.microsoft.com/office/powerpoint/2010/main" val="196239830"/>
              </p:ext>
            </p:extLst>
          </p:nvPr>
        </p:nvGraphicFramePr>
        <p:xfrm>
          <a:off x="2216696" y="5589240"/>
          <a:ext cx="5443345" cy="680776"/>
        </p:xfrm>
        <a:graphic>
          <a:graphicData uri="http://schemas.openxmlformats.org/drawingml/2006/table">
            <a:tbl>
              <a:tblPr firstRow="1" bandRow="1">
                <a:tableStyleId>{5C22544A-7EE6-4342-B048-85BDC9FD1C3A}</a:tableStyleId>
              </a:tblPr>
              <a:tblGrid>
                <a:gridCol w="1088669"/>
                <a:gridCol w="1088669"/>
                <a:gridCol w="1088669"/>
                <a:gridCol w="1088669"/>
                <a:gridCol w="1088669"/>
              </a:tblGrid>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V</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I</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R</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P</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400[V]</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6[Ω</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직선 화살표 연결선 4"/>
          <p:cNvCxnSpPr/>
          <p:nvPr/>
        </p:nvCxnSpPr>
        <p:spPr bwMode="auto">
          <a:xfrm flipH="1">
            <a:off x="1448991" y="2132856"/>
            <a:ext cx="360040" cy="0"/>
          </a:xfrm>
          <a:prstGeom prst="straightConnector1">
            <a:avLst/>
          </a:prstGeom>
          <a:solidFill>
            <a:srgbClr val="C0C0C0"/>
          </a:solidFill>
          <a:ln w="38100" cap="flat" cmpd="sng" algn="ctr">
            <a:solidFill>
              <a:srgbClr val="FD0000"/>
            </a:solidFill>
            <a:prstDash val="solid"/>
            <a:round/>
            <a:headEnd type="none" w="sm" len="sm"/>
            <a:tailEnd type="stealth"/>
          </a:ln>
          <a:effectLst/>
        </p:spPr>
      </p:cxnSp>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9906" y="1898874"/>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5854119"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7322854"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8812857" y="1628800"/>
            <a:ext cx="69036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100%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35" name="직선 연결선 34"/>
          <p:cNvCxnSpPr/>
          <p:nvPr/>
        </p:nvCxnSpPr>
        <p:spPr bwMode="auto">
          <a:xfrm>
            <a:off x="613903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6" name="직선 연결선 35"/>
          <p:cNvCxnSpPr/>
          <p:nvPr/>
        </p:nvCxnSpPr>
        <p:spPr bwMode="auto">
          <a:xfrm>
            <a:off x="911460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7626821"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Tree>
    <p:extLst>
      <p:ext uri="{BB962C8B-B14F-4D97-AF65-F5344CB8AC3E}">
        <p14:creationId xmlns:p14="http://schemas.microsoft.com/office/powerpoint/2010/main" val="3361316163"/>
      </p:ext>
    </p:extLst>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35</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Mode(Single_Open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078" y="1976187"/>
            <a:ext cx="4234815" cy="306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모서리가 둥근 직사각형 25"/>
          <p:cNvSpPr/>
          <p:nvPr/>
        </p:nvSpPr>
        <p:spPr bwMode="auto">
          <a:xfrm>
            <a:off x="2423379" y="20308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624" y="1882854"/>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567308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25%</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7" name="표 36"/>
          <p:cNvGraphicFramePr>
            <a:graphicFrameLocks noGrp="1"/>
          </p:cNvGraphicFramePr>
          <p:nvPr>
            <p:extLst>
              <p:ext uri="{D42A27DB-BD31-4B8C-83A1-F6EECF244321}">
                <p14:modId xmlns:p14="http://schemas.microsoft.com/office/powerpoint/2010/main" val="1496728116"/>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5.28[A]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 name="TextBox 37"/>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9" name="TextBox 38"/>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19429465"/>
      </p:ext>
    </p:extLst>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36</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Mode(Single_Open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078" y="1976187"/>
            <a:ext cx="4234815" cy="306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모서리가 둥근 직사각형 25"/>
          <p:cNvSpPr/>
          <p:nvPr/>
        </p:nvSpPr>
        <p:spPr bwMode="auto">
          <a:xfrm>
            <a:off x="3116329" y="20308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8578" y="1892389"/>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5673080" y="1628800"/>
            <a:ext cx="620574"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5</a:t>
            </a: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1" name="표 30"/>
          <p:cNvGraphicFramePr>
            <a:graphicFrameLocks noGrp="1"/>
          </p:cNvGraphicFramePr>
          <p:nvPr>
            <p:extLst>
              <p:ext uri="{D42A27DB-BD31-4B8C-83A1-F6EECF244321}">
                <p14:modId xmlns:p14="http://schemas.microsoft.com/office/powerpoint/2010/main" val="2602005001"/>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43.43[V]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7.23[A]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2" name="TextBox 31"/>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83022232"/>
      </p:ext>
    </p:extLst>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37</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Mode(Single_Open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078" y="1976187"/>
            <a:ext cx="4234815" cy="306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모서리가 둥근 직사각형 25"/>
          <p:cNvSpPr/>
          <p:nvPr/>
        </p:nvSpPr>
        <p:spPr bwMode="auto">
          <a:xfrm>
            <a:off x="3825315" y="20308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282" y="1892389"/>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567308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75%</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3" name="표 32"/>
          <p:cNvGraphicFramePr>
            <a:graphicFrameLocks noGrp="1"/>
          </p:cNvGraphicFramePr>
          <p:nvPr>
            <p:extLst>
              <p:ext uri="{D42A27DB-BD31-4B8C-83A1-F6EECF244321}">
                <p14:modId xmlns:p14="http://schemas.microsoft.com/office/powerpoint/2010/main" val="1300897478"/>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50[A]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5.28[A]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6" name="TextBox 35"/>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7" name="TextBox 36"/>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60273509"/>
      </p:ext>
    </p:extLst>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269" y="1870402"/>
            <a:ext cx="5093970" cy="319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38</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Mode(Interleave_Open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149661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Buck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6357665"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25" name="표 24"/>
          <p:cNvGraphicFramePr>
            <a:graphicFrameLocks noGrp="1"/>
          </p:cNvGraphicFramePr>
          <p:nvPr>
            <p:extLst>
              <p:ext uri="{D42A27DB-BD31-4B8C-83A1-F6EECF244321}">
                <p14:modId xmlns:p14="http://schemas.microsoft.com/office/powerpoint/2010/main" val="771861747"/>
              </p:ext>
            </p:extLst>
          </p:nvPr>
        </p:nvGraphicFramePr>
        <p:xfrm>
          <a:off x="2216696" y="5589240"/>
          <a:ext cx="5443345" cy="680776"/>
        </p:xfrm>
        <a:graphic>
          <a:graphicData uri="http://schemas.openxmlformats.org/drawingml/2006/table">
            <a:tbl>
              <a:tblPr firstRow="1" bandRow="1">
                <a:tableStyleId>{5C22544A-7EE6-4342-B048-85BDC9FD1C3A}</a:tableStyleId>
              </a:tblPr>
              <a:tblGrid>
                <a:gridCol w="1088669"/>
                <a:gridCol w="1088669"/>
                <a:gridCol w="1088669"/>
                <a:gridCol w="1088669"/>
                <a:gridCol w="1088669"/>
              </a:tblGrid>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V</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I</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R</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smtClean="0">
                          <a:solidFill>
                            <a:schemeClr val="bg2"/>
                          </a:solidFill>
                          <a:latin typeface="HY견고딕" panose="02030600000101010101" pitchFamily="18" charset="-127"/>
                          <a:ea typeface="HY견고딕" panose="02030600000101010101" pitchFamily="18" charset="-127"/>
                        </a:rPr>
                        <a:t>P</a:t>
                      </a:r>
                      <a:r>
                        <a:rPr lang="en-US" altLang="ko-KR" sz="1400" b="0" baseline="-25000" smtClean="0">
                          <a:solidFill>
                            <a:schemeClr val="bg2"/>
                          </a:solidFill>
                          <a:latin typeface="HY견고딕" panose="02030600000101010101" pitchFamily="18" charset="-127"/>
                          <a:ea typeface="HY견고딕" panose="02030600000101010101" pitchFamily="18" charset="-127"/>
                        </a:rPr>
                        <a:t>OUT</a:t>
                      </a:r>
                      <a:endParaRPr lang="ko-KR" altLang="en-US" sz="1400" b="0" baseline="-25000">
                        <a:solidFill>
                          <a:schemeClr val="bg2"/>
                        </a:solidFill>
                        <a:latin typeface="HY견고딕" panose="02030600000101010101" pitchFamily="18" charset="-127"/>
                        <a:ea typeface="HY견고딕" panose="02030600000101010101" pitchFamily="18"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400[V]</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6[Ω</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직선 화살표 연결선 4"/>
          <p:cNvCxnSpPr/>
          <p:nvPr/>
        </p:nvCxnSpPr>
        <p:spPr bwMode="auto">
          <a:xfrm flipH="1">
            <a:off x="1458516" y="2113806"/>
            <a:ext cx="360040" cy="0"/>
          </a:xfrm>
          <a:prstGeom prst="straightConnector1">
            <a:avLst/>
          </a:prstGeom>
          <a:solidFill>
            <a:srgbClr val="C0C0C0"/>
          </a:solidFill>
          <a:ln w="38100" cap="flat" cmpd="sng" algn="ctr">
            <a:solidFill>
              <a:srgbClr val="FD0000"/>
            </a:solidFill>
            <a:prstDash val="solid"/>
            <a:round/>
            <a:headEnd type="none" w="sm" len="sm"/>
            <a:tailEnd type="stealth"/>
          </a:ln>
          <a:effectLst/>
        </p:spPr>
      </p:cxnSp>
      <p:pic>
        <p:nvPicPr>
          <p:cNvPr id="2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9905" y="1931391"/>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5854119"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7322854"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8812857" y="1628800"/>
            <a:ext cx="69036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100%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37" name="직선 연결선 36"/>
          <p:cNvCxnSpPr/>
          <p:nvPr/>
        </p:nvCxnSpPr>
        <p:spPr bwMode="auto">
          <a:xfrm>
            <a:off x="615808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909555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7626821"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Tree>
    <p:extLst>
      <p:ext uri="{BB962C8B-B14F-4D97-AF65-F5344CB8AC3E}">
        <p14:creationId xmlns:p14="http://schemas.microsoft.com/office/powerpoint/2010/main" val="362780778"/>
      </p:ext>
    </p:extLst>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39</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Mode(Interleave_Open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2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713" y="193689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모서리가 둥근 직사각형 23"/>
          <p:cNvSpPr/>
          <p:nvPr/>
        </p:nvSpPr>
        <p:spPr bwMode="auto">
          <a:xfrm>
            <a:off x="2349110" y="20540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4197" y="1970681"/>
            <a:ext cx="4234815" cy="306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5673080" y="1628800"/>
            <a:ext cx="620574"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2</a:t>
            </a:r>
            <a:r>
              <a:rPr lang="en-US" altLang="ko-KR" sz="1400" b="1" smtClean="0">
                <a:solidFill>
                  <a:schemeClr val="bg2"/>
                </a:solidFill>
                <a:latin typeface="맑은 고딕" panose="020B0503020000020004" pitchFamily="50" charset="-127"/>
                <a:ea typeface="맑은 고딕" panose="020B0503020000020004" pitchFamily="50" charset="-127"/>
              </a:rPr>
              <a:t>5%</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3" name="표 32"/>
          <p:cNvGraphicFramePr>
            <a:graphicFrameLocks noGrp="1"/>
          </p:cNvGraphicFramePr>
          <p:nvPr>
            <p:extLst>
              <p:ext uri="{D42A27DB-BD31-4B8C-83A1-F6EECF244321}">
                <p14:modId xmlns:p14="http://schemas.microsoft.com/office/powerpoint/2010/main" val="3281153971"/>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2.4[A]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661993782"/>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4</a:t>
            </a:fld>
            <a:endParaRPr lang="en-US" altLang="ko-KR" dirty="0"/>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2. DSP Controller </a:t>
            </a:r>
            <a:r>
              <a:rPr lang="ko-KR" altLang="en-US" b="1" smtClean="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Tree>
    <p:extLst>
      <p:ext uri="{BB962C8B-B14F-4D97-AF65-F5344CB8AC3E}">
        <p14:creationId xmlns:p14="http://schemas.microsoft.com/office/powerpoint/2010/main" val="425449686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40</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Mode(Interleave_Open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pic>
        <p:nvPicPr>
          <p:cNvPr id="2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713" y="193689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모서리가 둥근 직사각형 23"/>
          <p:cNvSpPr/>
          <p:nvPr/>
        </p:nvSpPr>
        <p:spPr bwMode="auto">
          <a:xfrm>
            <a:off x="3094658" y="20540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9904" y="1922188"/>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567308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2" name="표 31"/>
          <p:cNvGraphicFramePr>
            <a:graphicFrameLocks noGrp="1"/>
          </p:cNvGraphicFramePr>
          <p:nvPr>
            <p:extLst>
              <p:ext uri="{D42A27DB-BD31-4B8C-83A1-F6EECF244321}">
                <p14:modId xmlns:p14="http://schemas.microsoft.com/office/powerpoint/2010/main" val="2216487651"/>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32801852"/>
      </p:ext>
    </p:extLst>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41</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a:t>
            </a:r>
            <a:r>
              <a:rPr lang="en-US" altLang="ko-KR" sz="2000" i="0" u="none">
                <a:solidFill>
                  <a:srgbClr val="000000"/>
                </a:solidFill>
                <a:latin typeface="맑은 고딕" panose="020B0503020000020004" pitchFamily="50" charset="-127"/>
                <a:ea typeface="맑은 고딕" panose="020B0503020000020004" pitchFamily="50" charset="-127"/>
              </a:rPr>
              <a:t>Mode(Interleave_Open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pic>
        <p:nvPicPr>
          <p:cNvPr id="2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387" y="193689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모서리가 둥근 직사각형 23"/>
          <p:cNvSpPr/>
          <p:nvPr/>
        </p:nvSpPr>
        <p:spPr bwMode="auto">
          <a:xfrm>
            <a:off x="3771787" y="2054080"/>
            <a:ext cx="98365" cy="2746026"/>
          </a:xfrm>
          <a:prstGeom prst="roundRect">
            <a:avLst/>
          </a:prstGeom>
          <a:noFill/>
          <a:ln w="19050" cap="flat" cmpd="sng" algn="ctr">
            <a:solidFill>
              <a:srgbClr val="00B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9904" y="193689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567308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75%</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8" name="TextBox 27"/>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29" name="표 28"/>
          <p:cNvGraphicFramePr>
            <a:graphicFrameLocks noGrp="1"/>
          </p:cNvGraphicFramePr>
          <p:nvPr>
            <p:extLst>
              <p:ext uri="{D42A27DB-BD31-4B8C-83A1-F6EECF244321}">
                <p14:modId xmlns:p14="http://schemas.microsoft.com/office/powerpoint/2010/main" val="4148935751"/>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50[A]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2.4[A]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0" name="TextBox 29"/>
          <p:cNvSpPr txBox="1"/>
          <p:nvPr/>
        </p:nvSpPr>
        <p:spPr>
          <a:xfrm>
            <a:off x="1856656" y="5065439"/>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a:solidFill>
                  <a:schemeClr val="bg2"/>
                </a:solidFill>
                <a:latin typeface="맑은 고딕" panose="020B0503020000020004" pitchFamily="50" charset="-127"/>
                <a:ea typeface="맑은 고딕" panose="020B0503020000020004" pitchFamily="50" charset="-127"/>
              </a:rPr>
              <a:t>시뮬레이션 파형 </a:t>
            </a:r>
            <a:r>
              <a:rPr lang="en-US" altLang="ko-KR" sz="1400" b="1">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6537176" y="5065438"/>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ko-KR" altLang="en-US" sz="1400" b="1" smtClean="0">
                <a:solidFill>
                  <a:schemeClr val="bg2"/>
                </a:solidFill>
                <a:latin typeface="맑은 고딕" panose="020B0503020000020004" pitchFamily="50" charset="-127"/>
                <a:ea typeface="맑은 고딕" panose="020B0503020000020004" pitchFamily="50" charset="-127"/>
              </a:rPr>
              <a:t>확대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54859821"/>
      </p:ext>
    </p:extLst>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42</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chemeClr val="bg2"/>
                </a:solidFill>
                <a:latin typeface="맑은 고딕" panose="020B0503020000020004" pitchFamily="50" charset="-127"/>
                <a:ea typeface="맑은 고딕" panose="020B0503020000020004" pitchFamily="50" charset="-127"/>
              </a:rPr>
              <a:t>Buck Mode</a:t>
            </a:r>
            <a:r>
              <a:rPr lang="ko-KR" altLang="en-US" sz="2000" i="0" u="none" smtClean="0">
                <a:solidFill>
                  <a:schemeClr val="bg2"/>
                </a:solidFill>
                <a:latin typeface="맑은 고딕" panose="020B0503020000020004" pitchFamily="50" charset="-127"/>
                <a:ea typeface="맑은 고딕" panose="020B0503020000020004" pitchFamily="50" charset="-127"/>
              </a:rPr>
              <a:t> 리플비교</a:t>
            </a:r>
            <a:r>
              <a:rPr lang="en-US" altLang="ko-KR" sz="2000" i="0" u="none" smtClean="0">
                <a:solidFill>
                  <a:schemeClr val="bg2"/>
                </a:solidFill>
                <a:latin typeface="맑은 고딕" panose="020B0503020000020004" pitchFamily="50" charset="-127"/>
                <a:ea typeface="맑은 고딕" panose="020B0503020000020004" pitchFamily="50" charset="-127"/>
              </a:rPr>
              <a:t>( Single vs. Interleaving)</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graphicFrame>
        <p:nvGraphicFramePr>
          <p:cNvPr id="30" name="표 29"/>
          <p:cNvGraphicFramePr>
            <a:graphicFrameLocks noGrp="1"/>
          </p:cNvGraphicFramePr>
          <p:nvPr>
            <p:extLst>
              <p:ext uri="{D42A27DB-BD31-4B8C-83A1-F6EECF244321}">
                <p14:modId xmlns:p14="http://schemas.microsoft.com/office/powerpoint/2010/main" val="4062279538"/>
              </p:ext>
            </p:extLst>
          </p:nvPr>
        </p:nvGraphicFramePr>
        <p:xfrm>
          <a:off x="2216696" y="162880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31.70[V]</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5.28[A]</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1" name="표 30"/>
          <p:cNvGraphicFramePr>
            <a:graphicFrameLocks noGrp="1"/>
          </p:cNvGraphicFramePr>
          <p:nvPr>
            <p:extLst>
              <p:ext uri="{D42A27DB-BD31-4B8C-83A1-F6EECF244321}">
                <p14:modId xmlns:p14="http://schemas.microsoft.com/office/powerpoint/2010/main" val="3097588631"/>
              </p:ext>
            </p:extLst>
          </p:nvPr>
        </p:nvGraphicFramePr>
        <p:xfrm>
          <a:off x="2216696" y="234888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43.43[V]</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7.23[A]</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21.7[%]</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2" name="표 31"/>
          <p:cNvGraphicFramePr>
            <a:graphicFrameLocks noGrp="1"/>
          </p:cNvGraphicFramePr>
          <p:nvPr>
            <p:extLst>
              <p:ext uri="{D42A27DB-BD31-4B8C-83A1-F6EECF244321}">
                <p14:modId xmlns:p14="http://schemas.microsoft.com/office/powerpoint/2010/main" val="3999774478"/>
              </p:ext>
            </p:extLst>
          </p:nvPr>
        </p:nvGraphicFramePr>
        <p:xfrm>
          <a:off x="2216696" y="306896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50[A]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31.70[V]</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5.28[A]</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3" name="표 32"/>
          <p:cNvGraphicFramePr>
            <a:graphicFrameLocks noGrp="1"/>
          </p:cNvGraphicFramePr>
          <p:nvPr>
            <p:extLst>
              <p:ext uri="{D42A27DB-BD31-4B8C-83A1-F6EECF244321}">
                <p14:modId xmlns:p14="http://schemas.microsoft.com/office/powerpoint/2010/main" val="1105952340"/>
              </p:ext>
            </p:extLst>
          </p:nvPr>
        </p:nvGraphicFramePr>
        <p:xfrm>
          <a:off x="2216696" y="3933056"/>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14.4[V]</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2.4[A]</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14.4[%]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321782887"/>
              </p:ext>
            </p:extLst>
          </p:nvPr>
        </p:nvGraphicFramePr>
        <p:xfrm>
          <a:off x="2216696" y="46924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33.3[A]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0</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2676644803"/>
              </p:ext>
            </p:extLst>
          </p:nvPr>
        </p:nvGraphicFramePr>
        <p:xfrm>
          <a:off x="2216696" y="5445224"/>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50[A]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14.4[V]</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rgbClr val="FF0000"/>
                          </a:solidFill>
                          <a:latin typeface="맑은 고딕" panose="020B0503020000020004" pitchFamily="50" charset="-127"/>
                          <a:ea typeface="맑은 고딕" panose="020B0503020000020004" pitchFamily="50" charset="-127"/>
                        </a:rPr>
                        <a:t>2.4[A]</a:t>
                      </a:r>
                      <a:endParaRPr lang="ko-KR" altLang="en-US" sz="1400" b="1">
                        <a:solidFill>
                          <a:srgbClr val="FF0000"/>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6" name="직선 연결선 5"/>
          <p:cNvCxnSpPr/>
          <p:nvPr/>
        </p:nvCxnSpPr>
        <p:spPr bwMode="auto">
          <a:xfrm>
            <a:off x="1424608" y="3852411"/>
            <a:ext cx="6841505" cy="0"/>
          </a:xfrm>
          <a:prstGeom prst="line">
            <a:avLst/>
          </a:prstGeom>
          <a:solidFill>
            <a:srgbClr val="C0C0C0"/>
          </a:solidFill>
          <a:ln w="28575" cap="flat" cmpd="sng" algn="ctr">
            <a:solidFill>
              <a:schemeClr val="bg2"/>
            </a:solidFill>
            <a:prstDash val="dash"/>
            <a:round/>
            <a:headEnd type="none" w="sm" len="sm"/>
            <a:tailEnd type="none" w="sm" len="sm"/>
          </a:ln>
          <a:effectLst/>
        </p:spPr>
      </p:cxnSp>
      <p:sp>
        <p:nvSpPr>
          <p:cNvPr id="38" name="TextBox 37"/>
          <p:cNvSpPr txBox="1"/>
          <p:nvPr/>
        </p:nvSpPr>
        <p:spPr>
          <a:xfrm>
            <a:off x="7689304" y="3409255"/>
            <a:ext cx="1099383"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Single</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9" name="TextBox 38"/>
          <p:cNvSpPr txBox="1"/>
          <p:nvPr/>
        </p:nvSpPr>
        <p:spPr>
          <a:xfrm>
            <a:off x="7113240" y="5877272"/>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Interleaving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87810133"/>
      </p:ext>
    </p:extLst>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669" y="1859201"/>
            <a:ext cx="5093970" cy="309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43</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Mode(Simgle_Open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28" name="표 27"/>
          <p:cNvGraphicFramePr>
            <a:graphicFrameLocks noGrp="1"/>
          </p:cNvGraphicFramePr>
          <p:nvPr>
            <p:extLst>
              <p:ext uri="{D42A27DB-BD31-4B8C-83A1-F6EECF244321}">
                <p14:modId xmlns:p14="http://schemas.microsoft.com/office/powerpoint/2010/main" val="1828142462"/>
              </p:ext>
            </p:extLst>
          </p:nvPr>
        </p:nvGraphicFramePr>
        <p:xfrm>
          <a:off x="2216696" y="5589240"/>
          <a:ext cx="5443345" cy="680776"/>
        </p:xfrm>
        <a:graphic>
          <a:graphicData uri="http://schemas.openxmlformats.org/drawingml/2006/table">
            <a:tbl>
              <a:tblPr firstRow="1" bandRow="1">
                <a:tableStyleId>{5C22544A-7EE6-4342-B048-85BDC9FD1C3A}</a:tableStyleId>
              </a:tblPr>
              <a:tblGrid>
                <a:gridCol w="1088669"/>
                <a:gridCol w="1088669"/>
                <a:gridCol w="1088669"/>
                <a:gridCol w="1088669"/>
                <a:gridCol w="1088669"/>
              </a:tblGrid>
              <a:tr h="340388">
                <a:tc>
                  <a:txBody>
                    <a:bodyPr/>
                    <a:lstStyle/>
                    <a:p>
                      <a:pPr algn="ctr" latinLnBrk="1"/>
                      <a:r>
                        <a:rPr lang="en-US" altLang="ko-KR" sz="1600" b="1" smtClean="0">
                          <a:solidFill>
                            <a:schemeClr val="bg2"/>
                          </a:solidFill>
                          <a:latin typeface="맑은 고딕" panose="020B0503020000020004" pitchFamily="50" charset="-127"/>
                          <a:ea typeface="맑은 고딕" panose="020B0503020000020004" pitchFamily="50" charset="-127"/>
                        </a:rPr>
                        <a:t>V</a:t>
                      </a:r>
                      <a:r>
                        <a:rPr lang="en-US" altLang="ko-KR" sz="16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600" b="1" baseline="-25000">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R</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P</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200[V]</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24[Ω]</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2" name="직선 화살표 연결선 31"/>
          <p:cNvCxnSpPr/>
          <p:nvPr/>
        </p:nvCxnSpPr>
        <p:spPr bwMode="auto">
          <a:xfrm>
            <a:off x="3944888" y="1772816"/>
            <a:ext cx="360040" cy="0"/>
          </a:xfrm>
          <a:prstGeom prst="straightConnector1">
            <a:avLst/>
          </a:prstGeom>
          <a:solidFill>
            <a:srgbClr val="C0C0C0"/>
          </a:solidFill>
          <a:ln w="38100" cap="flat" cmpd="sng" algn="ctr">
            <a:solidFill>
              <a:srgbClr val="FD0000"/>
            </a:solidFill>
            <a:prstDash val="solid"/>
            <a:round/>
            <a:headEnd type="none" w="sm" len="sm"/>
            <a:tailEnd type="stealth"/>
          </a:ln>
          <a:effectLst/>
        </p:spPr>
      </p:cxnSp>
      <p:sp>
        <p:nvSpPr>
          <p:cNvPr id="34" name="TextBox 33"/>
          <p:cNvSpPr txBox="1"/>
          <p:nvPr/>
        </p:nvSpPr>
        <p:spPr>
          <a:xfrm>
            <a:off x="5657145"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6205711"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735783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7905328"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903840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7313329"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901294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99599000"/>
      </p:ext>
    </p:extLst>
  </p:cSld>
  <p:clrMapOvr>
    <a:masterClrMapping/>
  </p:clrMapOvr>
  <p:transition>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44</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Mode(Simgle_Open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1" name="표 30"/>
          <p:cNvGraphicFramePr>
            <a:graphicFrameLocks noGrp="1"/>
          </p:cNvGraphicFramePr>
          <p:nvPr>
            <p:extLst>
              <p:ext uri="{D42A27DB-BD31-4B8C-83A1-F6EECF244321}">
                <p14:modId xmlns:p14="http://schemas.microsoft.com/office/powerpoint/2010/main" val="2946470762"/>
              </p:ext>
            </p:extLst>
          </p:nvPr>
        </p:nvGraphicFramePr>
        <p:xfrm>
          <a:off x="2418206" y="5589240"/>
          <a:ext cx="5055076" cy="680776"/>
        </p:xfrm>
        <a:graphic>
          <a:graphicData uri="http://schemas.openxmlformats.org/drawingml/2006/table">
            <a:tbl>
              <a:tblPr firstRow="1" bandRow="1">
                <a:tableStyleId>{5C22544A-7EE6-4342-B048-85BDC9FD1C3A}</a:tableStyleId>
              </a:tblPr>
              <a:tblGrid>
                <a:gridCol w="1263769"/>
                <a:gridCol w="1263769"/>
                <a:gridCol w="1263769"/>
                <a:gridCol w="1263769"/>
              </a:tblGrid>
              <a:tr h="34038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1.98[V</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0.99[%]</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0.08[A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0.98[%]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직사각형 32"/>
          <p:cNvSpPr/>
          <p:nvPr/>
        </p:nvSpPr>
        <p:spPr bwMode="auto">
          <a:xfrm>
            <a:off x="1174676" y="2051322"/>
            <a:ext cx="548566"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Tree>
    <p:extLst>
      <p:ext uri="{BB962C8B-B14F-4D97-AF65-F5344CB8AC3E}">
        <p14:creationId xmlns:p14="http://schemas.microsoft.com/office/powerpoint/2010/main" val="1656982770"/>
      </p:ext>
    </p:extLst>
  </p:cSld>
  <p:clrMapOvr>
    <a:masterClrMapping/>
  </p:clrMapOvr>
  <p:transition>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45</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Mode(Simgle_Open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0" name="표 29"/>
          <p:cNvGraphicFramePr>
            <a:graphicFrameLocks noGrp="1"/>
          </p:cNvGraphicFramePr>
          <p:nvPr>
            <p:extLst>
              <p:ext uri="{D42A27DB-BD31-4B8C-83A1-F6EECF244321}">
                <p14:modId xmlns:p14="http://schemas.microsoft.com/office/powerpoint/2010/main" val="2413348445"/>
              </p:ext>
            </p:extLst>
          </p:nvPr>
        </p:nvGraphicFramePr>
        <p:xfrm>
          <a:off x="2418206" y="5589240"/>
          <a:ext cx="5055076" cy="680776"/>
        </p:xfrm>
        <a:graphic>
          <a:graphicData uri="http://schemas.openxmlformats.org/drawingml/2006/table">
            <a:tbl>
              <a:tblPr firstRow="1" bandRow="1">
                <a:tableStyleId>{5C22544A-7EE6-4342-B048-85BDC9FD1C3A}</a:tableStyleId>
              </a:tblPr>
              <a:tblGrid>
                <a:gridCol w="1263769"/>
                <a:gridCol w="1263769"/>
                <a:gridCol w="1263769"/>
                <a:gridCol w="1263769"/>
              </a:tblGrid>
              <a:tr h="34038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0.74[V</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0.18[%]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0.03[A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0.18[%]</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직사각형 3"/>
          <p:cNvSpPr/>
          <p:nvPr/>
        </p:nvSpPr>
        <p:spPr bwMode="auto">
          <a:xfrm>
            <a:off x="2883818" y="2051322"/>
            <a:ext cx="548566"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Tree>
    <p:extLst>
      <p:ext uri="{BB962C8B-B14F-4D97-AF65-F5344CB8AC3E}">
        <p14:creationId xmlns:p14="http://schemas.microsoft.com/office/powerpoint/2010/main" val="2140628189"/>
      </p:ext>
    </p:extLst>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46</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Mode(Simgle_Open </a:t>
            </a:r>
            <a:r>
              <a:rPr lang="en-US" altLang="ko-KR" sz="2000" i="0" u="none">
                <a:solidFill>
                  <a:srgbClr val="000000"/>
                </a:solidFill>
                <a:latin typeface="맑은 고딕" panose="020B0503020000020004" pitchFamily="50" charset="-127"/>
                <a:ea typeface="맑은 고딕" panose="020B0503020000020004" pitchFamily="50" charset="-127"/>
              </a:rPr>
              <a:t>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0" name="표 29"/>
          <p:cNvGraphicFramePr>
            <a:graphicFrameLocks noGrp="1"/>
          </p:cNvGraphicFramePr>
          <p:nvPr>
            <p:extLst>
              <p:ext uri="{D42A27DB-BD31-4B8C-83A1-F6EECF244321}">
                <p14:modId xmlns:p14="http://schemas.microsoft.com/office/powerpoint/2010/main" val="1341035961"/>
              </p:ext>
            </p:extLst>
          </p:nvPr>
        </p:nvGraphicFramePr>
        <p:xfrm>
          <a:off x="2418206" y="5589240"/>
          <a:ext cx="5055076" cy="680776"/>
        </p:xfrm>
        <a:graphic>
          <a:graphicData uri="http://schemas.openxmlformats.org/drawingml/2006/table">
            <a:tbl>
              <a:tblPr firstRow="1" bandRow="1">
                <a:tableStyleId>{5C22544A-7EE6-4342-B048-85BDC9FD1C3A}</a:tableStyleId>
              </a:tblPr>
              <a:tblGrid>
                <a:gridCol w="1263769"/>
                <a:gridCol w="1263769"/>
                <a:gridCol w="1263769"/>
                <a:gridCol w="1263769"/>
              </a:tblGrid>
              <a:tr h="34038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2.94[V</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0.29[%]</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0.12[A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0.29[%]</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직사각형 3"/>
          <p:cNvSpPr/>
          <p:nvPr/>
        </p:nvSpPr>
        <p:spPr bwMode="auto">
          <a:xfrm>
            <a:off x="4573910" y="2051322"/>
            <a:ext cx="548566"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162" y="1900014"/>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209824"/>
      </p:ext>
    </p:extLst>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47</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Mode(interleaving_Open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28" name="표 27"/>
          <p:cNvGraphicFramePr>
            <a:graphicFrameLocks noGrp="1"/>
          </p:cNvGraphicFramePr>
          <p:nvPr>
            <p:extLst>
              <p:ext uri="{D42A27DB-BD31-4B8C-83A1-F6EECF244321}">
                <p14:modId xmlns:p14="http://schemas.microsoft.com/office/powerpoint/2010/main" val="244270379"/>
              </p:ext>
            </p:extLst>
          </p:nvPr>
        </p:nvGraphicFramePr>
        <p:xfrm>
          <a:off x="2216696" y="5589240"/>
          <a:ext cx="5443345" cy="680776"/>
        </p:xfrm>
        <a:graphic>
          <a:graphicData uri="http://schemas.openxmlformats.org/drawingml/2006/table">
            <a:tbl>
              <a:tblPr firstRow="1" bandRow="1">
                <a:tableStyleId>{5C22544A-7EE6-4342-B048-85BDC9FD1C3A}</a:tableStyleId>
              </a:tblPr>
              <a:tblGrid>
                <a:gridCol w="1088669"/>
                <a:gridCol w="1088669"/>
                <a:gridCol w="1088669"/>
                <a:gridCol w="1088669"/>
                <a:gridCol w="1088669"/>
              </a:tblGrid>
              <a:tr h="340388">
                <a:tc>
                  <a:txBody>
                    <a:bodyPr/>
                    <a:lstStyle/>
                    <a:p>
                      <a:pPr algn="ctr" latinLnBrk="1"/>
                      <a:r>
                        <a:rPr lang="en-US" altLang="ko-KR" sz="1600" b="1" smtClean="0">
                          <a:solidFill>
                            <a:schemeClr val="bg2"/>
                          </a:solidFill>
                          <a:latin typeface="맑은 고딕" panose="020B0503020000020004" pitchFamily="50" charset="-127"/>
                          <a:ea typeface="맑은 고딕" panose="020B0503020000020004" pitchFamily="50" charset="-127"/>
                        </a:rPr>
                        <a:t>V</a:t>
                      </a:r>
                      <a:r>
                        <a:rPr lang="en-US" altLang="ko-KR" sz="16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600" b="1" baseline="-25000">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R</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smtClean="0">
                          <a:solidFill>
                            <a:schemeClr val="bg2"/>
                          </a:solidFill>
                          <a:latin typeface="HY견고딕" panose="02030600000101010101" pitchFamily="18" charset="-127"/>
                          <a:ea typeface="HY견고딕" panose="02030600000101010101" pitchFamily="18" charset="-127"/>
                        </a:rPr>
                        <a:t>P</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200[V]</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16.6[A]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24[Ω]</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2" name="직선 화살표 연결선 31"/>
          <p:cNvCxnSpPr/>
          <p:nvPr/>
        </p:nvCxnSpPr>
        <p:spPr bwMode="auto">
          <a:xfrm>
            <a:off x="3944888" y="1772816"/>
            <a:ext cx="360040" cy="0"/>
          </a:xfrm>
          <a:prstGeom prst="straightConnector1">
            <a:avLst/>
          </a:prstGeom>
          <a:solidFill>
            <a:srgbClr val="C0C0C0"/>
          </a:solidFill>
          <a:ln w="38100" cap="flat" cmpd="sng" algn="ctr">
            <a:solidFill>
              <a:srgbClr val="FD0000"/>
            </a:solidFill>
            <a:prstDash val="solid"/>
            <a:round/>
            <a:headEnd type="none" w="sm" len="sm"/>
            <a:tailEnd type="stealth"/>
          </a:ln>
          <a:effectLst/>
        </p:spPr>
      </p:cxnSp>
      <p:sp>
        <p:nvSpPr>
          <p:cNvPr id="34" name="TextBox 33"/>
          <p:cNvSpPr txBox="1"/>
          <p:nvPr/>
        </p:nvSpPr>
        <p:spPr>
          <a:xfrm>
            <a:off x="5657145"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6205711"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735783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7905328"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9038406"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7313329"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901294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5186997"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669" y="1859201"/>
            <a:ext cx="5093970" cy="309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1162276"/>
      </p:ext>
    </p:extLst>
  </p:cSld>
  <p:clrMapOvr>
    <a:masterClrMapping/>
  </p:clrMapOvr>
  <p:transition>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48</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Mode(interleaving_Open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graphicFrame>
        <p:nvGraphicFramePr>
          <p:cNvPr id="31" name="표 30"/>
          <p:cNvGraphicFramePr>
            <a:graphicFrameLocks noGrp="1"/>
          </p:cNvGraphicFramePr>
          <p:nvPr>
            <p:extLst>
              <p:ext uri="{D42A27DB-BD31-4B8C-83A1-F6EECF244321}">
                <p14:modId xmlns:p14="http://schemas.microsoft.com/office/powerpoint/2010/main" val="2151789406"/>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12.375[A]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0.09[V</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0.03[%]</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0.003[A</a:t>
                      </a:r>
                      <a:r>
                        <a:rPr lang="en-US" altLang="ko-KR" sz="1400" b="1" smtClean="0">
                          <a:solidFill>
                            <a:schemeClr val="bg2"/>
                          </a:solidFill>
                          <a:latin typeface="맑은 고딕" panose="020B0503020000020004" pitchFamily="50" charset="-127"/>
                          <a:ea typeface="맑은 고딕" panose="020B0503020000020004" pitchFamily="50" charset="-127"/>
                        </a:rPr>
                        <a:t>]</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0.03[%]</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직사각형 32"/>
          <p:cNvSpPr/>
          <p:nvPr/>
        </p:nvSpPr>
        <p:spPr bwMode="auto">
          <a:xfrm>
            <a:off x="1723242" y="2051322"/>
            <a:ext cx="1152128"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929377"/>
      </p:ext>
    </p:extLst>
  </p:cSld>
  <p:clrMapOvr>
    <a:masterClrMapping/>
  </p:clrMapOvr>
  <p:transition>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49</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Mode(interleaving_Open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162"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직사각형 3"/>
          <p:cNvSpPr/>
          <p:nvPr/>
        </p:nvSpPr>
        <p:spPr bwMode="auto">
          <a:xfrm>
            <a:off x="2883818" y="2051322"/>
            <a:ext cx="548566"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162" y="187855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45112" y="1892449"/>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2" name="표 31"/>
          <p:cNvGraphicFramePr>
            <a:graphicFrameLocks noGrp="1"/>
          </p:cNvGraphicFramePr>
          <p:nvPr>
            <p:extLst>
              <p:ext uri="{D42A27DB-BD31-4B8C-83A1-F6EECF244321}">
                <p14:modId xmlns:p14="http://schemas.microsoft.com/office/powerpoint/2010/main" val="3185791808"/>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16.5[A]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0.05[V]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0.01[%]</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0.002[A]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0.01[%]</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10894739"/>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4970990" y="6407162"/>
            <a:ext cx="2311400" cy="365125"/>
          </a:xfrm>
          <a:prstGeom prst="rect">
            <a:avLst/>
          </a:prstGeom>
        </p:spPr>
        <p:txBody>
          <a:bodyPr/>
          <a:lstStyle/>
          <a:p>
            <a:pPr algn="ctr">
              <a:defRPr/>
            </a:pPr>
            <a:fld id="{077A3998-BE13-423A-BEA2-6BC8230C6839}" type="slidenum">
              <a:rPr lang="en-US" altLang="ko-KR" smtClean="0"/>
              <a:pPr algn="ctr">
                <a:defRPr/>
              </a:pPr>
              <a:t>5</a:t>
            </a:fld>
            <a:endParaRPr lang="en-US" altLang="ko-KR" dirty="0"/>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15" name="표 14"/>
          <p:cNvGraphicFramePr>
            <a:graphicFrameLocks noGrp="1"/>
          </p:cNvGraphicFramePr>
          <p:nvPr>
            <p:extLst>
              <p:ext uri="{D42A27DB-BD31-4B8C-83A1-F6EECF244321}">
                <p14:modId xmlns:p14="http://schemas.microsoft.com/office/powerpoint/2010/main" val="1173028397"/>
              </p:ext>
            </p:extLst>
          </p:nvPr>
        </p:nvGraphicFramePr>
        <p:xfrm>
          <a:off x="1068179" y="1412776"/>
          <a:ext cx="7917269" cy="4450080"/>
        </p:xfrm>
        <a:graphic>
          <a:graphicData uri="http://schemas.openxmlformats.org/drawingml/2006/table">
            <a:tbl>
              <a:tblPr firstRow="1" bandRow="1">
                <a:tableStyleId>{00A15C55-8517-42AA-B614-E9B94910E393}</a:tableStyleId>
              </a:tblPr>
              <a:tblGrid>
                <a:gridCol w="1194294"/>
                <a:gridCol w="864096"/>
                <a:gridCol w="1440160"/>
                <a:gridCol w="1800200"/>
                <a:gridCol w="2618519"/>
              </a:tblGrid>
              <a:tr h="370840">
                <a:tc gridSpan="2">
                  <a:txBody>
                    <a:bodyPr/>
                    <a:lstStyle/>
                    <a:p>
                      <a:pPr algn="ctr" latinLnBrk="1"/>
                      <a:r>
                        <a:rPr lang="ko-KR" altLang="en-US" sz="1600" smtClean="0">
                          <a:solidFill>
                            <a:schemeClr val="bg1"/>
                          </a:solidFill>
                          <a:latin typeface="맑은 고딕" panose="020B0503020000020004" pitchFamily="50" charset="-127"/>
                          <a:ea typeface="맑은 고딕" panose="020B0503020000020004" pitchFamily="50" charset="-127"/>
                        </a:rPr>
                        <a:t>기능</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c hMerge="1">
                  <a:txBody>
                    <a:bodyPr/>
                    <a:lstStyle/>
                    <a:p>
                      <a:pPr algn="ctr" latinLnBrk="1"/>
                      <a:endParaRPr lang="ko-KR" altLang="en-US" sz="160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600" smtClean="0">
                          <a:solidFill>
                            <a:schemeClr val="bg1"/>
                          </a:solidFill>
                          <a:latin typeface="맑은 고딕" panose="020B0503020000020004" pitchFamily="50" charset="-127"/>
                          <a:ea typeface="맑은 고딕" panose="020B0503020000020004" pitchFamily="50" charset="-127"/>
                        </a:rPr>
                        <a:t>PIN</a:t>
                      </a:r>
                      <a:r>
                        <a:rPr lang="en-US" altLang="ko-KR" sz="1600" baseline="0" smtClean="0">
                          <a:solidFill>
                            <a:schemeClr val="bg1"/>
                          </a:solidFill>
                          <a:latin typeface="맑은 고딕" panose="020B0503020000020004" pitchFamily="50" charset="-127"/>
                          <a:ea typeface="맑은 고딕" panose="020B0503020000020004" pitchFamily="50" charset="-127"/>
                        </a:rPr>
                        <a:t> Name</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c>
                  <a:txBody>
                    <a:bodyPr/>
                    <a:lstStyle/>
                    <a:p>
                      <a:pPr latinLnBrk="1"/>
                      <a:r>
                        <a:rPr lang="en-US" altLang="ko-KR" sz="1600" smtClean="0">
                          <a:solidFill>
                            <a:schemeClr val="bg1"/>
                          </a:solidFill>
                          <a:latin typeface="맑은 고딕" panose="020B0503020000020004" pitchFamily="50" charset="-127"/>
                          <a:ea typeface="맑은 고딕" panose="020B0503020000020004" pitchFamily="50" charset="-127"/>
                        </a:rPr>
                        <a:t>PIN</a:t>
                      </a:r>
                      <a:r>
                        <a:rPr lang="en-US" altLang="ko-KR" sz="1600" baseline="0" smtClean="0">
                          <a:solidFill>
                            <a:schemeClr val="bg1"/>
                          </a:solidFill>
                          <a:latin typeface="맑은 고딕" panose="020B0503020000020004" pitchFamily="50" charset="-127"/>
                          <a:ea typeface="맑은 고딕" panose="020B0503020000020004" pitchFamily="50" charset="-127"/>
                        </a:rPr>
                        <a:t> Num</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c>
                  <a:txBody>
                    <a:bodyPr/>
                    <a:lstStyle/>
                    <a:p>
                      <a:pPr latinLnBrk="1"/>
                      <a:r>
                        <a:rPr lang="en-US" altLang="ko-KR" sz="1600" smtClean="0">
                          <a:solidFill>
                            <a:schemeClr val="bg1"/>
                          </a:solidFill>
                          <a:latin typeface="맑은 고딕" panose="020B0503020000020004" pitchFamily="50" charset="-127"/>
                          <a:ea typeface="맑은 고딕" panose="020B0503020000020004" pitchFamily="50" charset="-127"/>
                        </a:rPr>
                        <a:t>TMS320F28335 </a:t>
                      </a:r>
                      <a:r>
                        <a:rPr lang="ko-KR" altLang="en-US" sz="1600" smtClean="0">
                          <a:solidFill>
                            <a:schemeClr val="bg1"/>
                          </a:solidFill>
                          <a:latin typeface="맑은 고딕" panose="020B0503020000020004" pitchFamily="50" charset="-127"/>
                          <a:ea typeface="맑은 고딕" panose="020B0503020000020004" pitchFamily="50" charset="-127"/>
                        </a:rPr>
                        <a:t>사양</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Power</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3.3V</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I/O </a:t>
                      </a:r>
                      <a:r>
                        <a:rPr lang="ko-KR" altLang="en-US" sz="1400" smtClean="0">
                          <a:solidFill>
                            <a:schemeClr val="bg2"/>
                          </a:solidFill>
                          <a:latin typeface="맑은 고딕" panose="020B0503020000020004" pitchFamily="50" charset="-127"/>
                          <a:ea typeface="맑은 고딕" panose="020B0503020000020004" pitchFamily="50" charset="-127"/>
                        </a:rPr>
                        <a:t>전원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row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1.9V </a:t>
                      </a:r>
                      <a:r>
                        <a:rPr lang="ko-KR" altLang="en-US" sz="1400" smtClean="0">
                          <a:solidFill>
                            <a:schemeClr val="bg2"/>
                          </a:solidFill>
                          <a:latin typeface="맑은 고딕" panose="020B0503020000020004" pitchFamily="50" charset="-127"/>
                          <a:ea typeface="맑은 고딕" panose="020B0503020000020004" pitchFamily="50" charset="-127"/>
                        </a:rPr>
                        <a:t>공급</a:t>
                      </a:r>
                      <a:r>
                        <a:rPr lang="en-US" altLang="ko-KR" sz="1400" smtClean="0">
                          <a:solidFill>
                            <a:schemeClr val="bg2"/>
                          </a:solidFill>
                          <a:latin typeface="맑은 고딕" panose="020B0503020000020004" pitchFamily="50" charset="-127"/>
                          <a:ea typeface="맑은 고딕" panose="020B0503020000020004" pitchFamily="50" charset="-127"/>
                        </a:rPr>
                        <a:t> </a:t>
                      </a:r>
                      <a:r>
                        <a:rPr lang="ko-KR" altLang="en-US" sz="1400" smtClean="0">
                          <a:solidFill>
                            <a:schemeClr val="bg2"/>
                          </a:solidFill>
                          <a:latin typeface="맑은 고딕" panose="020B0503020000020004" pitchFamily="50" charset="-127"/>
                          <a:ea typeface="맑은 고딕" panose="020B0503020000020004" pitchFamily="50" charset="-127"/>
                        </a:rPr>
                        <a:t>시</a:t>
                      </a:r>
                      <a:r>
                        <a:rPr lang="ko-KR" altLang="en-US" sz="1400" baseline="0" smtClean="0">
                          <a:solidFill>
                            <a:schemeClr val="bg2"/>
                          </a:solidFill>
                          <a:latin typeface="맑은 고딕" panose="020B0503020000020004" pitchFamily="50" charset="-127"/>
                          <a:ea typeface="맑은 고딕" panose="020B0503020000020004" pitchFamily="50" charset="-127"/>
                        </a:rPr>
                        <a:t> 최대 </a:t>
                      </a:r>
                      <a:r>
                        <a:rPr lang="en-US" altLang="ko-KR" sz="1400" baseline="0" smtClean="0">
                          <a:solidFill>
                            <a:schemeClr val="bg2"/>
                          </a:solidFill>
                          <a:latin typeface="맑은 고딕" panose="020B0503020000020004" pitchFamily="50" charset="-127"/>
                          <a:ea typeface="맑은 고딕" panose="020B0503020000020004" pitchFamily="50" charset="-127"/>
                        </a:rPr>
                        <a:t>150MHz</a:t>
                      </a:r>
                    </a:p>
                    <a:p>
                      <a:pPr latinLnBrk="1"/>
                      <a:r>
                        <a:rPr lang="en-US" altLang="ko-KR" sz="1400" baseline="0" smtClean="0">
                          <a:solidFill>
                            <a:schemeClr val="bg2"/>
                          </a:solidFill>
                          <a:latin typeface="맑은 고딕" panose="020B0503020000020004" pitchFamily="50" charset="-127"/>
                          <a:ea typeface="맑은 고딕" panose="020B0503020000020004" pitchFamily="50" charset="-127"/>
                        </a:rPr>
                        <a:t>1.8V </a:t>
                      </a:r>
                      <a:r>
                        <a:rPr lang="ko-KR" altLang="en-US" sz="1400" baseline="0" smtClean="0">
                          <a:solidFill>
                            <a:schemeClr val="bg2"/>
                          </a:solidFill>
                          <a:latin typeface="맑은 고딕" panose="020B0503020000020004" pitchFamily="50" charset="-127"/>
                          <a:ea typeface="맑은 고딕" panose="020B0503020000020004" pitchFamily="50" charset="-127"/>
                        </a:rPr>
                        <a:t>공급 시</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최대 </a:t>
                      </a:r>
                      <a:r>
                        <a:rPr lang="en-US" altLang="ko-KR" sz="1400" baseline="0" smtClean="0">
                          <a:solidFill>
                            <a:schemeClr val="bg2"/>
                          </a:solidFill>
                          <a:latin typeface="맑은 고딕" panose="020B0503020000020004" pitchFamily="50" charset="-127"/>
                          <a:ea typeface="맑은 고딕" panose="020B0503020000020004" pitchFamily="50" charset="-127"/>
                        </a:rPr>
                        <a:t>100MHz</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1.9V</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latinLnBrk="1"/>
                      <a:r>
                        <a:rPr lang="ko-KR" altLang="en-US" sz="1400" baseline="0" smtClean="0">
                          <a:solidFill>
                            <a:schemeClr val="bg2"/>
                          </a:solidFill>
                          <a:latin typeface="맑은 고딕" panose="020B0503020000020004" pitchFamily="50" charset="-127"/>
                          <a:ea typeface="맑은 고딕" panose="020B0503020000020004" pitchFamily="50" charset="-127"/>
                        </a:rPr>
                        <a:t>코어</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전원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vMerge="1">
                  <a:txBody>
                    <a:bodyPr/>
                    <a:lstStyle/>
                    <a:p>
                      <a:pP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ADC</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latinLnBrk="1"/>
                      <a:r>
                        <a:rPr lang="ko-KR" altLang="en-US" sz="1400" smtClean="0">
                          <a:solidFill>
                            <a:schemeClr val="bg2"/>
                          </a:solidFill>
                          <a:latin typeface="맑은 고딕" panose="020B0503020000020004" pitchFamily="50" charset="-127"/>
                          <a:ea typeface="맑은 고딕" panose="020B0503020000020004" pitchFamily="50" charset="-127"/>
                        </a:rPr>
                        <a:t>외부</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latinLnBrk="1"/>
                      <a:r>
                        <a:rPr lang="ko-KR" altLang="en-US" sz="1400" smtClean="0">
                          <a:solidFill>
                            <a:schemeClr val="bg2"/>
                          </a:solidFill>
                          <a:latin typeface="맑은 고딕" panose="020B0503020000020004" pitchFamily="50" charset="-127"/>
                          <a:ea typeface="맑은 고딕" panose="020B0503020000020004" pitchFamily="50" charset="-127"/>
                        </a:rPr>
                        <a:t>전압</a:t>
                      </a:r>
                      <a:r>
                        <a:rPr lang="en-US" altLang="ko-KR" sz="1400" smtClean="0">
                          <a:solidFill>
                            <a:schemeClr val="bg2"/>
                          </a:solidFill>
                          <a:latin typeface="맑은 고딕" panose="020B0503020000020004" pitchFamily="50" charset="-127"/>
                          <a:ea typeface="맑은 고딕" panose="020B0503020000020004" pitchFamily="50" charset="-127"/>
                        </a:rPr>
                        <a:t>, </a:t>
                      </a:r>
                      <a:r>
                        <a:rPr lang="ko-KR" altLang="en-US" sz="1400" smtClean="0">
                          <a:solidFill>
                            <a:schemeClr val="bg2"/>
                          </a:solidFill>
                          <a:latin typeface="맑은 고딕" panose="020B0503020000020004" pitchFamily="50" charset="-127"/>
                          <a:ea typeface="맑은 고딕" panose="020B0503020000020004" pitchFamily="50" charset="-127"/>
                        </a:rPr>
                        <a:t>전류</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row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12 bit / </a:t>
                      </a:r>
                      <a:r>
                        <a:rPr lang="ko-KR" altLang="en-US" sz="1400" smtClean="0">
                          <a:solidFill>
                            <a:schemeClr val="bg2"/>
                          </a:solidFill>
                          <a:latin typeface="맑은 고딕" panose="020B0503020000020004" pitchFamily="50" charset="-127"/>
                          <a:ea typeface="맑은 고딕" panose="020B0503020000020004" pitchFamily="50" charset="-127"/>
                        </a:rPr>
                        <a:t>총 </a:t>
                      </a:r>
                      <a:r>
                        <a:rPr lang="en-US" altLang="ko-KR" sz="1400" smtClean="0">
                          <a:solidFill>
                            <a:schemeClr val="bg2"/>
                          </a:solidFill>
                          <a:latin typeface="맑은 고딕" panose="020B0503020000020004" pitchFamily="50" charset="-127"/>
                          <a:ea typeface="맑은 고딕" panose="020B0503020000020004" pitchFamily="50" charset="-127"/>
                        </a:rPr>
                        <a:t>16</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en-US" altLang="ko-KR" sz="1400" smtClean="0">
                        <a:solidFill>
                          <a:schemeClr val="bg2"/>
                        </a:solidFill>
                        <a:latin typeface="맑은 고딕" panose="020B0503020000020004" pitchFamily="50" charset="-127"/>
                        <a:ea typeface="맑은 고딕" panose="020B0503020000020004" pitchFamily="50" charset="-127"/>
                      </a:endParaRPr>
                    </a:p>
                    <a:p>
                      <a:pPr latinLnBrk="1"/>
                      <a:r>
                        <a:rPr lang="ko-KR" altLang="en-US" sz="1400" smtClean="0">
                          <a:solidFill>
                            <a:schemeClr val="bg2"/>
                          </a:solidFill>
                          <a:latin typeface="맑은 고딕" panose="020B0503020000020004" pitchFamily="50" charset="-127"/>
                          <a:ea typeface="맑은 고딕" panose="020B0503020000020004" pitchFamily="50" charset="-127"/>
                        </a:rPr>
                        <a:t>내부</a:t>
                      </a:r>
                      <a:r>
                        <a:rPr lang="en-US" altLang="ko-KR" sz="1400" smtClean="0">
                          <a:solidFill>
                            <a:schemeClr val="bg2"/>
                          </a:solidFill>
                          <a:latin typeface="맑은 고딕" panose="020B0503020000020004" pitchFamily="50" charset="-127"/>
                          <a:ea typeface="맑은 고딕" panose="020B0503020000020004" pitchFamily="50" charset="-127"/>
                        </a:rPr>
                        <a:t>/</a:t>
                      </a:r>
                      <a:r>
                        <a:rPr lang="ko-KR" altLang="en-US" sz="1400" smtClean="0">
                          <a:solidFill>
                            <a:schemeClr val="bg2"/>
                          </a:solidFill>
                          <a:latin typeface="맑은 고딕" panose="020B0503020000020004" pitchFamily="50" charset="-127"/>
                          <a:ea typeface="맑은 고딕" panose="020B0503020000020004" pitchFamily="50" charset="-127"/>
                        </a:rPr>
                        <a:t>외부 레퍼런스 선택 가능</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r>
              <a:tr h="370840">
                <a:tc vMerge="1">
                  <a:txBody>
                    <a:bodyPr/>
                    <a:lstStyle/>
                    <a:p>
                      <a:pPr algn="ct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0" smtClean="0">
                          <a:solidFill>
                            <a:schemeClr val="bg2"/>
                          </a:solidFill>
                          <a:latin typeface="맑은 고딕" panose="020B0503020000020004" pitchFamily="50" charset="-127"/>
                          <a:ea typeface="맑은 고딕" panose="020B0503020000020004" pitchFamily="50" charset="-127"/>
                        </a:rPr>
                        <a:t>내부</a:t>
                      </a:r>
                      <a:endParaRPr lang="ko-KR" altLang="en-US" sz="1400" b="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a:r>
                        <a:rPr lang="en-US" altLang="ko-KR" sz="1400" b="0" smtClean="0">
                          <a:solidFill>
                            <a:schemeClr val="bg2"/>
                          </a:solidFill>
                          <a:latin typeface="맑은 고딕" panose="020B0503020000020004" pitchFamily="50" charset="-127"/>
                          <a:ea typeface="맑은 고딕" panose="020B0503020000020004" pitchFamily="50" charset="-127"/>
                        </a:rPr>
                        <a:t>4</a:t>
                      </a:r>
                      <a:r>
                        <a:rPr lang="ko-KR" altLang="en-US" sz="1400" b="0" smtClean="0">
                          <a:solidFill>
                            <a:schemeClr val="bg2"/>
                          </a:solidFill>
                          <a:latin typeface="맑은 고딕" panose="020B0503020000020004" pitchFamily="50" charset="-127"/>
                          <a:ea typeface="맑은 고딕" panose="020B0503020000020004" pitchFamily="50" charset="-127"/>
                        </a:rPr>
                        <a:t>채널</a:t>
                      </a: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l" latinLnBrk="1"/>
                      <a:r>
                        <a:rPr lang="ko-KR" altLang="en-US" sz="1400" b="0" smtClean="0">
                          <a:solidFill>
                            <a:schemeClr val="bg2"/>
                          </a:solidFill>
                          <a:latin typeface="맑은 고딕" panose="020B0503020000020004" pitchFamily="50" charset="-127"/>
                          <a:ea typeface="맑은 고딕" panose="020B0503020000020004" pitchFamily="50" charset="-127"/>
                        </a:rPr>
                        <a:t>온도</a:t>
                      </a:r>
                      <a:r>
                        <a:rPr lang="en-US" altLang="ko-KR" sz="1400" b="0" smtClean="0">
                          <a:solidFill>
                            <a:schemeClr val="bg2"/>
                          </a:solidFill>
                          <a:latin typeface="맑은 고딕" panose="020B0503020000020004" pitchFamily="50" charset="-127"/>
                          <a:ea typeface="맑은 고딕" panose="020B0503020000020004" pitchFamily="50" charset="-127"/>
                        </a:rPr>
                        <a:t>(3),</a:t>
                      </a:r>
                      <a:r>
                        <a:rPr lang="en-US" altLang="ko-KR" sz="1400" b="0" baseline="0" smtClean="0">
                          <a:solidFill>
                            <a:schemeClr val="bg2"/>
                          </a:solidFill>
                          <a:latin typeface="맑은 고딕" panose="020B0503020000020004" pitchFamily="50" charset="-127"/>
                          <a:ea typeface="맑은 고딕" panose="020B0503020000020004" pitchFamily="50" charset="-127"/>
                        </a:rPr>
                        <a:t> test(1)</a:t>
                      </a: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vMerge="1">
                  <a:txBody>
                    <a:bodyPr/>
                    <a:lstStyle/>
                    <a:p>
                      <a:pPr algn="l" latinLnBrk="1"/>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Boot mode</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smtClean="0">
                          <a:solidFill>
                            <a:schemeClr val="bg2"/>
                          </a:solidFill>
                          <a:latin typeface="맑은 고딕" panose="020B0503020000020004" pitchFamily="50" charset="-127"/>
                          <a:ea typeface="맑은 고딕" panose="020B0503020000020004" pitchFamily="50" charset="-127"/>
                        </a:rPr>
                        <a:t>Flash</a:t>
                      </a:r>
                      <a:r>
                        <a:rPr lang="en-US" altLang="ko-KR" sz="1400" baseline="0" smtClean="0">
                          <a:solidFill>
                            <a:schemeClr val="bg2"/>
                          </a:solidFill>
                          <a:latin typeface="맑은 고딕" panose="020B0503020000020004" pitchFamily="50" charset="-127"/>
                          <a:ea typeface="맑은 고딕" panose="020B0503020000020004" pitchFamily="50" charset="-127"/>
                        </a:rPr>
                        <a:t> memory</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smtClean="0">
                          <a:solidFill>
                            <a:schemeClr val="bg2"/>
                          </a:solidFill>
                          <a:latin typeface="맑은 고딕" panose="020B0503020000020004" pitchFamily="50" charset="-127"/>
                          <a:ea typeface="맑은 고딕" panose="020B0503020000020004" pitchFamily="50" charset="-127"/>
                        </a:rPr>
                        <a:t>다운로드</a:t>
                      </a:r>
                      <a:r>
                        <a:rPr lang="en-US" altLang="ko-KR" sz="1400" smtClean="0">
                          <a:solidFill>
                            <a:schemeClr val="bg2"/>
                          </a:solidFill>
                          <a:latin typeface="맑은 고딕" panose="020B0503020000020004" pitchFamily="50" charset="-127"/>
                          <a:ea typeface="맑은 고딕" panose="020B0503020000020004" pitchFamily="50" charset="-127"/>
                        </a:rPr>
                        <a:t>,</a:t>
                      </a:r>
                      <a:r>
                        <a:rPr lang="ko-KR" altLang="en-US" sz="1400" smtClean="0">
                          <a:solidFill>
                            <a:schemeClr val="bg2"/>
                          </a:solidFill>
                          <a:latin typeface="맑은 고딕" panose="020B0503020000020004" pitchFamily="50" charset="-127"/>
                          <a:ea typeface="맑은 고딕" panose="020B0503020000020004" pitchFamily="50" charset="-127"/>
                        </a:rPr>
                        <a:t> 모니터링</a:t>
                      </a:r>
                      <a:r>
                        <a:rPr lang="en-US" altLang="ko-KR" sz="1400" smtClean="0">
                          <a:solidFill>
                            <a:schemeClr val="bg2"/>
                          </a:solidFill>
                          <a:latin typeface="맑은 고딕" panose="020B0503020000020004" pitchFamily="50" charset="-127"/>
                          <a:ea typeface="맑은 고딕" panose="020B0503020000020004" pitchFamily="50" charset="-127"/>
                        </a:rPr>
                        <a:t>: EasyDSP</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GPIO</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LED</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2</a:t>
                      </a:r>
                      <a:r>
                        <a:rPr lang="ko-KR" altLang="en-US" sz="1400" smtClean="0">
                          <a:solidFill>
                            <a:schemeClr val="bg2"/>
                          </a:solidFill>
                          <a:latin typeface="맑은 고딕" panose="020B0503020000020004" pitchFamily="50" charset="-127"/>
                          <a:ea typeface="맑은 고딕" panose="020B0503020000020004" pitchFamily="50" charset="-127"/>
                        </a:rPr>
                        <a:t>개</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smtClean="0">
                          <a:solidFill>
                            <a:schemeClr val="bg2"/>
                          </a:solidFill>
                          <a:latin typeface="맑은 고딕" panose="020B0503020000020004" pitchFamily="50" charset="-127"/>
                          <a:ea typeface="맑은 고딕" panose="020B0503020000020004" pitchFamily="50" charset="-127"/>
                        </a:rPr>
                        <a:t>전원 상태 </a:t>
                      </a:r>
                      <a:r>
                        <a:rPr lang="en-US" altLang="ko-KR" sz="1400" smtClean="0">
                          <a:solidFill>
                            <a:schemeClr val="bg2"/>
                          </a:solidFill>
                          <a:latin typeface="맑은 고딕" panose="020B0503020000020004" pitchFamily="50" charset="-127"/>
                          <a:ea typeface="맑은 고딕" panose="020B0503020000020004" pitchFamily="50" charset="-127"/>
                        </a:rPr>
                        <a:t>(5V, 3.3V)</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smtClean="0">
                          <a:solidFill>
                            <a:schemeClr val="bg2"/>
                          </a:solidFill>
                          <a:latin typeface="맑은 고딕" panose="020B0503020000020004" pitchFamily="50" charset="-127"/>
                          <a:ea typeface="맑은 고딕" panose="020B0503020000020004" pitchFamily="50" charset="-127"/>
                        </a:rPr>
                        <a:t>총 </a:t>
                      </a:r>
                      <a:r>
                        <a:rPr lang="en-US" altLang="ko-KR" sz="1400" smtClean="0">
                          <a:solidFill>
                            <a:schemeClr val="bg2"/>
                          </a:solidFill>
                          <a:latin typeface="맑은 고딕" panose="020B0503020000020004" pitchFamily="50" charset="-127"/>
                          <a:ea typeface="맑은 고딕" panose="020B0503020000020004" pitchFamily="50" charset="-127"/>
                        </a:rPr>
                        <a:t>88 </a:t>
                      </a:r>
                      <a:r>
                        <a:rPr lang="ko-KR" altLang="en-US" sz="1400" smtClean="0">
                          <a:solidFill>
                            <a:schemeClr val="bg2"/>
                          </a:solidFill>
                          <a:latin typeface="맑은 고딕" panose="020B0503020000020004" pitchFamily="50" charset="-127"/>
                          <a:ea typeface="맑은 고딕" panose="020B0503020000020004" pitchFamily="50" charset="-127"/>
                        </a:rPr>
                        <a:t>핀</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LED</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개</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latinLnBrk="1"/>
                      <a:r>
                        <a:rPr lang="ko-KR" altLang="en-US" sz="1400" smtClean="0">
                          <a:solidFill>
                            <a:schemeClr val="bg2"/>
                          </a:solidFill>
                          <a:latin typeface="맑은 고딕" panose="020B0503020000020004" pitchFamily="50" charset="-127"/>
                          <a:ea typeface="맑은 고딕" panose="020B0503020000020004" pitchFamily="50" charset="-127"/>
                        </a:rPr>
                        <a:t>상태</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vMerge="1">
                  <a:txBody>
                    <a:bodyPr/>
                    <a:lstStyle/>
                    <a:p>
                      <a:pP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PWM</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12</a:t>
                      </a:r>
                      <a:r>
                        <a:rPr lang="ko-KR" altLang="en-US" sz="1400" smtClean="0">
                          <a:solidFill>
                            <a:schemeClr val="bg2"/>
                          </a:solidFill>
                          <a:latin typeface="맑은 고딕" panose="020B0503020000020004" pitchFamily="50" charset="-127"/>
                          <a:ea typeface="맑은 고딕" panose="020B0503020000020004" pitchFamily="50" charset="-127"/>
                        </a:rPr>
                        <a:t>채널 </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latinLnBrk="1"/>
                      <a:r>
                        <a:rPr lang="ko-KR" altLang="en-US" sz="1400" smtClean="0">
                          <a:solidFill>
                            <a:schemeClr val="bg2"/>
                          </a:solidFill>
                          <a:latin typeface="맑은 고딕" panose="020B0503020000020004" pitchFamily="50" charset="-127"/>
                          <a:ea typeface="맑은 고딕" panose="020B0503020000020004" pitchFamily="50" charset="-127"/>
                        </a:rPr>
                        <a:t>총 </a:t>
                      </a:r>
                      <a:r>
                        <a:rPr lang="en-US" altLang="ko-KR" sz="1400" smtClean="0">
                          <a:solidFill>
                            <a:schemeClr val="bg2"/>
                          </a:solidFill>
                          <a:latin typeface="맑은 고딕" panose="020B0503020000020004" pitchFamily="50" charset="-127"/>
                          <a:ea typeface="맑은 고딕" panose="020B0503020000020004" pitchFamily="50" charset="-127"/>
                        </a:rPr>
                        <a:t>18 </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rowSpan="2">
                  <a:txBody>
                    <a:bodyPr/>
                    <a:lstStyle/>
                    <a:p>
                      <a:pPr algn="ctr" latinLnBrk="1"/>
                      <a:r>
                        <a:rPr lang="ko-KR" altLang="en-US" sz="1400" smtClean="0">
                          <a:solidFill>
                            <a:schemeClr val="bg2"/>
                          </a:solidFill>
                          <a:latin typeface="맑은 고딕" panose="020B0503020000020004" pitchFamily="50" charset="-127"/>
                          <a:ea typeface="맑은 고딕" panose="020B0503020000020004" pitchFamily="50" charset="-127"/>
                        </a:rPr>
                        <a:t>통신</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CAN</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2 </a:t>
                      </a:r>
                      <a:r>
                        <a:rPr lang="ko-KR" altLang="en-US" sz="1400" smtClean="0">
                          <a:solidFill>
                            <a:schemeClr val="bg2"/>
                          </a:solidFill>
                          <a:latin typeface="맑은 고딕" panose="020B0503020000020004" pitchFamily="50" charset="-127"/>
                          <a:ea typeface="맑은 고딕" panose="020B0503020000020004" pitchFamily="50" charset="-127"/>
                        </a:rPr>
                        <a:t>포트</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CANH</a:t>
                      </a:r>
                      <a:r>
                        <a:rPr lang="en-US" altLang="ko-KR" sz="1400" baseline="0" smtClean="0">
                          <a:solidFill>
                            <a:schemeClr val="bg2"/>
                          </a:solidFill>
                          <a:latin typeface="맑은 고딕" panose="020B0503020000020004" pitchFamily="50" charset="-127"/>
                          <a:ea typeface="맑은 고딕" panose="020B0503020000020004" pitchFamily="50" charset="-127"/>
                        </a:rPr>
                        <a:t> CANL</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rgbClr val="D9EFFF"/>
                    </a:solidFill>
                  </a:tcPr>
                </a:tc>
                <a:tc row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 </a:t>
                      </a:r>
                      <a:r>
                        <a:rPr lang="ko-KR" altLang="en-US" sz="1400" smtClean="0">
                          <a:solidFill>
                            <a:schemeClr val="bg2"/>
                          </a:solidFill>
                          <a:latin typeface="맑은 고딕" panose="020B0503020000020004" pitchFamily="50" charset="-127"/>
                          <a:ea typeface="맑은 고딕" panose="020B0503020000020004" pitchFamily="50" charset="-127"/>
                        </a:rPr>
                        <a:t>그</a:t>
                      </a:r>
                      <a:r>
                        <a:rPr lang="ko-KR" altLang="en-US" sz="1400" baseline="0" smtClean="0">
                          <a:solidFill>
                            <a:schemeClr val="bg2"/>
                          </a:solidFill>
                          <a:latin typeface="맑은 고딕" panose="020B0503020000020004" pitchFamily="50" charset="-127"/>
                          <a:ea typeface="맑은 고딕" panose="020B0503020000020004" pitchFamily="50" charset="-127"/>
                        </a:rPr>
                        <a:t> 외 </a:t>
                      </a:r>
                      <a:r>
                        <a:rPr lang="en-US" altLang="ko-KR" sz="1400" baseline="0" smtClean="0">
                          <a:solidFill>
                            <a:schemeClr val="bg2"/>
                          </a:solidFill>
                          <a:latin typeface="맑은 고딕" panose="020B0503020000020004" pitchFamily="50" charset="-127"/>
                          <a:ea typeface="맑은 고딕" panose="020B0503020000020004" pitchFamily="50" charset="-127"/>
                        </a:rPr>
                        <a:t>SPI / I2C / McBSP</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SCI</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3 </a:t>
                      </a:r>
                      <a:r>
                        <a:rPr lang="ko-KR" altLang="en-US" sz="1400" smtClean="0">
                          <a:solidFill>
                            <a:schemeClr val="bg2"/>
                          </a:solidFill>
                          <a:latin typeface="맑은 고딕" panose="020B0503020000020004" pitchFamily="50" charset="-127"/>
                          <a:ea typeface="맑은 고딕" panose="020B0503020000020004" pitchFamily="50" charset="-127"/>
                        </a:rPr>
                        <a:t>포트</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SCI_TX  /  SCI_RX</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D9EFFF"/>
                    </a:solidFill>
                  </a:tcPr>
                </a:tc>
                <a:tc vMerge="1">
                  <a:txBody>
                    <a:bodyPr/>
                    <a:lstStyle/>
                    <a:p>
                      <a:pP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DAC</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SPI</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통신</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smtClean="0">
                          <a:solidFill>
                            <a:schemeClr val="bg2"/>
                          </a:solidFill>
                          <a:latin typeface="맑은 고딕" panose="020B0503020000020004" pitchFamily="50" charset="-127"/>
                          <a:ea typeface="맑은 고딕" panose="020B0503020000020004" pitchFamily="50" charset="-127"/>
                        </a:rPr>
                        <a:t>별도 </a:t>
                      </a:r>
                      <a:r>
                        <a:rPr lang="en-US" altLang="ko-KR" sz="1400" smtClean="0">
                          <a:solidFill>
                            <a:schemeClr val="bg2"/>
                          </a:solidFill>
                          <a:latin typeface="맑은 고딕" panose="020B0503020000020004" pitchFamily="50" charset="-127"/>
                          <a:ea typeface="맑은 고딕" panose="020B0503020000020004" pitchFamily="50" charset="-127"/>
                        </a:rPr>
                        <a:t>IC</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사용</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104404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50</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a:solidFill>
                  <a:srgbClr val="000000"/>
                </a:solidFill>
                <a:latin typeface="맑은 고딕" panose="020B0503020000020004" pitchFamily="50" charset="-127"/>
                <a:ea typeface="맑은 고딕" panose="020B0503020000020004" pitchFamily="50" charset="-127"/>
              </a:rPr>
              <a:t>Mode(interleaving_Open loop)</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 name="직사각형 3"/>
          <p:cNvSpPr/>
          <p:nvPr/>
        </p:nvSpPr>
        <p:spPr bwMode="auto">
          <a:xfrm>
            <a:off x="3451434" y="2051322"/>
            <a:ext cx="1088568"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112" y="1897631"/>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6" name="표 35"/>
          <p:cNvGraphicFramePr>
            <a:graphicFrameLocks noGrp="1"/>
          </p:cNvGraphicFramePr>
          <p:nvPr>
            <p:extLst>
              <p:ext uri="{D42A27DB-BD31-4B8C-83A1-F6EECF244321}">
                <p14:modId xmlns:p14="http://schemas.microsoft.com/office/powerpoint/2010/main" val="1662335959"/>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800[V]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33.0[A]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0.75[V]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0.09[%]</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0.029[A]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0.09[%]</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941059216"/>
      </p:ext>
    </p:extLst>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693" y="1897606"/>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4.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시뮬레이션</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51</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Boost </a:t>
            </a:r>
            <a:r>
              <a:rPr lang="en-US" altLang="ko-KR" sz="2000" i="0" u="none" smtClean="0">
                <a:solidFill>
                  <a:srgbClr val="000000"/>
                </a:solidFill>
                <a:latin typeface="맑은 고딕" panose="020B0503020000020004" pitchFamily="50" charset="-127"/>
                <a:ea typeface="맑은 고딕" panose="020B0503020000020004" pitchFamily="50" charset="-127"/>
              </a:rPr>
              <a:t>Mode(interleaving_Open </a:t>
            </a:r>
            <a:r>
              <a:rPr lang="en-US" altLang="ko-KR" sz="2000" i="0" u="none">
                <a:solidFill>
                  <a:srgbClr val="000000"/>
                </a:solidFill>
                <a:latin typeface="맑은 고딕" panose="020B0503020000020004" pitchFamily="50" charset="-127"/>
                <a:ea typeface="맑은 고딕" panose="020B0503020000020004" pitchFamily="50" charset="-127"/>
              </a:rPr>
              <a:t>loop</a:t>
            </a:r>
            <a:r>
              <a:rPr lang="en-US" altLang="ko-KR" sz="2000" i="0" u="none">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1496616"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Converter </a:t>
            </a:r>
            <a:r>
              <a:rPr lang="ko-KR" altLang="en-US" sz="1400" b="1" smtClean="0">
                <a:solidFill>
                  <a:schemeClr val="bg2"/>
                </a:solidFill>
                <a:latin typeface="맑은 고딕" panose="020B0503020000020004" pitchFamily="50" charset="-127"/>
                <a:ea typeface="맑은 고딕" panose="020B0503020000020004" pitchFamily="50" charset="-127"/>
              </a:rPr>
              <a:t>회로도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6321152" y="5013176"/>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시뮬레이션 파형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1174676"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0%</a:t>
            </a:r>
            <a:endParaRPr lang="en-US" altLang="ko-KR" sz="1400" b="1">
              <a:solidFill>
                <a:schemeClr val="bg2"/>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1723242"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7" name="직선 연결선 36"/>
          <p:cNvCxnSpPr/>
          <p:nvPr/>
        </p:nvCxnSpPr>
        <p:spPr bwMode="auto">
          <a:xfrm>
            <a:off x="2875370"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8" name="직선 연결선 37"/>
          <p:cNvCxnSpPr/>
          <p:nvPr/>
        </p:nvCxnSpPr>
        <p:spPr bwMode="auto">
          <a:xfrm>
            <a:off x="3422859"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cxnSp>
        <p:nvCxnSpPr>
          <p:cNvPr id="39" name="직선 연결선 38"/>
          <p:cNvCxnSpPr/>
          <p:nvPr/>
        </p:nvCxnSpPr>
        <p:spPr bwMode="auto">
          <a:xfrm>
            <a:off x="4555937" y="1844824"/>
            <a:ext cx="0" cy="3051981"/>
          </a:xfrm>
          <a:prstGeom prst="line">
            <a:avLst/>
          </a:prstGeom>
          <a:solidFill>
            <a:srgbClr val="C0C0C0"/>
          </a:solidFill>
          <a:ln w="28575" cap="flat" cmpd="sng" algn="ctr">
            <a:solidFill>
              <a:srgbClr val="00B050"/>
            </a:solidFill>
            <a:prstDash val="dash"/>
            <a:round/>
            <a:headEnd type="none" w="sm" len="sm"/>
            <a:tailEnd type="none" w="sm" len="sm"/>
          </a:ln>
          <a:effectLst/>
        </p:spPr>
      </p:cxnSp>
      <p:sp>
        <p:nvSpPr>
          <p:cNvPr id="40" name="TextBox 39"/>
          <p:cNvSpPr txBox="1"/>
          <p:nvPr/>
        </p:nvSpPr>
        <p:spPr>
          <a:xfrm>
            <a:off x="2830860"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50%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530477" y="162880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80%</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2" name="TextBox 41"/>
          <p:cNvSpPr txBox="1"/>
          <p:nvPr/>
        </p:nvSpPr>
        <p:spPr>
          <a:xfrm>
            <a:off x="704528" y="1609750"/>
            <a:ext cx="62057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Duty:</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 name="직사각형 3"/>
          <p:cNvSpPr/>
          <p:nvPr/>
        </p:nvSpPr>
        <p:spPr bwMode="auto">
          <a:xfrm>
            <a:off x="4573910" y="2051322"/>
            <a:ext cx="548566" cy="2680171"/>
          </a:xfrm>
          <a:prstGeom prst="rect">
            <a:avLst/>
          </a:prstGeom>
          <a:solidFill>
            <a:srgbClr val="00B050">
              <a:alpha val="4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407" y="1900014"/>
            <a:ext cx="43434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3" name="표 42"/>
          <p:cNvGraphicFramePr>
            <a:graphicFrameLocks noGrp="1"/>
          </p:cNvGraphicFramePr>
          <p:nvPr>
            <p:extLst>
              <p:ext uri="{D42A27DB-BD31-4B8C-83A1-F6EECF244321}">
                <p14:modId xmlns:p14="http://schemas.microsoft.com/office/powerpoint/2010/main" val="1791899743"/>
              </p:ext>
            </p:extLst>
          </p:nvPr>
        </p:nvGraphicFramePr>
        <p:xfrm>
          <a:off x="2288698" y="5589240"/>
          <a:ext cx="5400606" cy="680776"/>
        </p:xfrm>
        <a:graphic>
          <a:graphicData uri="http://schemas.openxmlformats.org/drawingml/2006/table">
            <a:tbl>
              <a:tblPr firstRow="1" bandRow="1">
                <a:tableStyleId>{5C22544A-7EE6-4342-B048-85BDC9FD1C3A}</a:tableStyleId>
              </a:tblPr>
              <a:tblGrid>
                <a:gridCol w="972109"/>
                <a:gridCol w="972109"/>
                <a:gridCol w="864097"/>
                <a:gridCol w="864097"/>
                <a:gridCol w="864097"/>
                <a:gridCol w="864097"/>
              </a:tblGrid>
              <a:tr h="3403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V</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0" smtClean="0">
                          <a:solidFill>
                            <a:schemeClr val="bg2"/>
                          </a:solidFill>
                          <a:latin typeface="HY견고딕" panose="02030600000101010101" pitchFamily="18" charset="-127"/>
                          <a:ea typeface="HY견고딕" panose="02030600000101010101" pitchFamily="18" charset="-127"/>
                        </a:rPr>
                        <a:t>I</a:t>
                      </a:r>
                      <a:r>
                        <a:rPr lang="en-US" altLang="ko-KR" sz="1600" b="0" baseline="-25000" smtClean="0">
                          <a:solidFill>
                            <a:schemeClr val="bg2"/>
                          </a:solidFill>
                          <a:latin typeface="HY견고딕" panose="02030600000101010101" pitchFamily="18" charset="-127"/>
                          <a:ea typeface="HY견고딕" panose="02030600000101010101" pitchFamily="18" charset="-127"/>
                        </a:rPr>
                        <a:t>OUT_Ripple</a:t>
                      </a: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b="0" baseline="-25000" smtClean="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0388">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41.25[A]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1.02[V]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0.1[%]</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0.045[A]</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0.1[%]</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63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74403207"/>
      </p:ext>
    </p:extLst>
  </p:cSld>
  <p:clrMapOvr>
    <a:masterClrMapping/>
  </p:clrMapOvr>
  <p:transition>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806450" y="3429000"/>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grpSp>
      <p:sp>
        <p:nvSpPr>
          <p:cNvPr id="19458" name="Rectangle 2"/>
          <p:cNvSpPr>
            <a:spLocks noChangeArrowheads="1"/>
          </p:cNvSpPr>
          <p:nvPr/>
        </p:nvSpPr>
        <p:spPr bwMode="auto">
          <a:xfrm>
            <a:off x="0" y="0"/>
            <a:ext cx="9906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슬라이드 번호 개체 틀 3"/>
          <p:cNvSpPr>
            <a:spLocks noGrp="1"/>
          </p:cNvSpPr>
          <p:nvPr>
            <p:ph type="sldNum" sz="quarter" idx="10"/>
          </p:nvPr>
        </p:nvSpPr>
        <p:spPr>
          <a:xfrm>
            <a:off x="4492873" y="6551116"/>
            <a:ext cx="892175" cy="609600"/>
          </a:xfrm>
        </p:spPr>
        <p:txBody>
          <a:bodyPr/>
          <a:lstStyle/>
          <a:p>
            <a:pPr>
              <a:defRPr/>
            </a:pPr>
            <a:fld id="{65362925-C4CC-42C1-9813-A12576CA7337}" type="slidenum">
              <a:rPr lang="en-US" altLang="ko-KR"/>
              <a:pPr>
                <a:defRPr/>
              </a:pPr>
              <a:t>52</a:t>
            </a:fld>
            <a:endParaRPr lang="en-US" altLang="ko-KR" dirty="0">
              <a:latin typeface="Times New Roman" pitchFamily="18" charset="0"/>
            </a:endParaRPr>
          </a:p>
        </p:txBody>
      </p:sp>
      <p:sp>
        <p:nvSpPr>
          <p:cNvPr id="3" name="직사각형 2"/>
          <p:cNvSpPr/>
          <p:nvPr/>
        </p:nvSpPr>
        <p:spPr bwMode="auto">
          <a:xfrm>
            <a:off x="7401272" y="1539023"/>
            <a:ext cx="504056" cy="377809"/>
          </a:xfrm>
          <a:prstGeom prst="rect">
            <a:avLst/>
          </a:prstGeom>
          <a:solidFill>
            <a:schemeClr val="tx2"/>
          </a:solidFill>
          <a:ln w="952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1" name="Text Box 3"/>
          <p:cNvSpPr txBox="1">
            <a:spLocks noChangeArrowheads="1"/>
          </p:cNvSpPr>
          <p:nvPr/>
        </p:nvSpPr>
        <p:spPr bwMode="auto">
          <a:xfrm>
            <a:off x="1285875" y="3429000"/>
            <a:ext cx="8378825" cy="461962"/>
          </a:xfrm>
          <a:prstGeom prst="rect">
            <a:avLst/>
          </a:prstGeom>
          <a:noFill/>
          <a:ln w="9525">
            <a:noFill/>
            <a:miter lim="800000"/>
            <a:headEnd/>
            <a:tailEnd/>
          </a:ln>
        </p:spPr>
        <p:txBody>
          <a:bodyPr>
            <a:spAutoFit/>
          </a:bodyPr>
          <a:lstStyle/>
          <a:p>
            <a:pPr eaLnBrk="0" latinLnBrk="0" hangingPunct="0">
              <a:spcBef>
                <a:spcPct val="50000"/>
              </a:spcBef>
              <a:defRPr/>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감사합니다</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Tree>
    <p:extLst>
      <p:ext uri="{BB962C8B-B14F-4D97-AF65-F5344CB8AC3E}">
        <p14:creationId xmlns:p14="http://schemas.microsoft.com/office/powerpoint/2010/main" val="3180872489"/>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슬라이드 번호 개체 틀 3"/>
          <p:cNvSpPr>
            <a:spLocks noGrp="1"/>
          </p:cNvSpPr>
          <p:nvPr>
            <p:ph type="sldNum" sz="quarter" idx="4294967295"/>
          </p:nvPr>
        </p:nvSpPr>
        <p:spPr>
          <a:xfrm>
            <a:off x="4970990" y="6407162"/>
            <a:ext cx="2311400" cy="365125"/>
          </a:xfrm>
          <a:prstGeom prst="rect">
            <a:avLst/>
          </a:prstGeom>
        </p:spPr>
        <p:txBody>
          <a:bodyPr/>
          <a:lstStyle/>
          <a:p>
            <a:pPr algn="ctr">
              <a:defRPr/>
            </a:pPr>
            <a:fld id="{077A3998-BE13-423A-BEA2-6BC8230C6839}" type="slidenum">
              <a:rPr lang="en-US" altLang="ko-KR" smtClean="0"/>
              <a:pPr algn="ctr">
                <a:defRPr/>
              </a:pPr>
              <a:t>6</a:t>
            </a:fld>
            <a:endParaRPr lang="en-US" altLang="ko-KR"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38311"/>
            <a:ext cx="8382000" cy="591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7744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7</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4" name="L 도형 3"/>
          <p:cNvSpPr/>
          <p:nvPr/>
        </p:nvSpPr>
        <p:spPr bwMode="auto">
          <a:xfrm>
            <a:off x="1640632" y="2855242"/>
            <a:ext cx="2376264" cy="2157933"/>
          </a:xfrm>
          <a:prstGeom prst="corner">
            <a:avLst>
              <a:gd name="adj1" fmla="val 51766"/>
              <a:gd name="adj2" fmla="val 6939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TextBox 16"/>
          <p:cNvSpPr txBox="1"/>
          <p:nvPr/>
        </p:nvSpPr>
        <p:spPr>
          <a:xfrm>
            <a:off x="1631107" y="3933056"/>
            <a:ext cx="38774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8" name="TextBox 17"/>
          <p:cNvSpPr txBox="1"/>
          <p:nvPr/>
        </p:nvSpPr>
        <p:spPr>
          <a:xfrm>
            <a:off x="2765059" y="4201343"/>
            <a:ext cx="45974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2000672" y="2977207"/>
            <a:ext cx="45974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U2</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1" name="TextBox 20"/>
          <p:cNvSpPr txBox="1"/>
          <p:nvPr/>
        </p:nvSpPr>
        <p:spPr>
          <a:xfrm>
            <a:off x="2458922" y="4489375"/>
            <a:ext cx="985933"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12V</a:t>
            </a:r>
            <a:r>
              <a:rPr lang="ko-KR" altLang="en-US" sz="1400" b="1" smtClean="0">
                <a:solidFill>
                  <a:srgbClr val="FFC000"/>
                </a:solidFill>
                <a:latin typeface="맑은 고딕" panose="020B0503020000020004" pitchFamily="50" charset="-127"/>
                <a:ea typeface="맑은 고딕" panose="020B0503020000020004" pitchFamily="50" charset="-127"/>
              </a:rPr>
              <a:t>→</a:t>
            </a:r>
            <a:r>
              <a:rPr lang="en-US" altLang="ko-KR" sz="1400" b="1" smtClean="0">
                <a:solidFill>
                  <a:srgbClr val="FFC000"/>
                </a:solidFill>
                <a:latin typeface="맑은 고딕" panose="020B0503020000020004" pitchFamily="50" charset="-127"/>
                <a:ea typeface="맑은 고딕" panose="020B0503020000020004" pitchFamily="50" charset="-127"/>
              </a:rPr>
              <a:t>5V</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2" name="TextBox 21"/>
          <p:cNvSpPr txBox="1"/>
          <p:nvPr/>
        </p:nvSpPr>
        <p:spPr>
          <a:xfrm>
            <a:off x="1689714" y="3212976"/>
            <a:ext cx="1084526"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12V</a:t>
            </a:r>
            <a:r>
              <a:rPr lang="ko-KR" altLang="en-US" sz="1400" b="1" smtClean="0">
                <a:solidFill>
                  <a:srgbClr val="FFC000"/>
                </a:solidFill>
                <a:latin typeface="맑은 고딕" panose="020B0503020000020004" pitchFamily="50" charset="-127"/>
                <a:ea typeface="맑은 고딕" panose="020B0503020000020004" pitchFamily="50" charset="-127"/>
              </a:rPr>
              <a:t>→</a:t>
            </a:r>
            <a:r>
              <a:rPr lang="en-US" altLang="ko-KR" sz="1400" b="1" smtClean="0">
                <a:solidFill>
                  <a:srgbClr val="FFC000"/>
                </a:solidFill>
                <a:latin typeface="맑은 고딕" panose="020B0503020000020004" pitchFamily="50" charset="-127"/>
                <a:ea typeface="맑은 고딕" panose="020B0503020000020004" pitchFamily="50" charset="-127"/>
              </a:rPr>
              <a:t>12V</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3547622" y="3995539"/>
            <a:ext cx="45974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3728864" y="5426060"/>
            <a:ext cx="926895"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3.3V</a:t>
            </a:r>
          </a:p>
          <a:p>
            <a:pPr algn="ctr"/>
            <a:r>
              <a:rPr lang="en-US" altLang="ko-KR" sz="1400" b="1" smtClean="0">
                <a:solidFill>
                  <a:srgbClr val="FFC000"/>
                </a:solidFill>
                <a:latin typeface="맑은 고딕" panose="020B0503020000020004" pitchFamily="50" charset="-127"/>
                <a:ea typeface="맑은 고딕" panose="020B0503020000020004" pitchFamily="50" charset="-127"/>
              </a:rPr>
              <a:t>1.9V</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cxnSp>
        <p:nvCxnSpPr>
          <p:cNvPr id="10" name="직선 화살표 연결선 9"/>
          <p:cNvCxnSpPr/>
          <p:nvPr/>
        </p:nvCxnSpPr>
        <p:spPr bwMode="auto">
          <a:xfrm>
            <a:off x="3767971" y="4272156"/>
            <a:ext cx="0" cy="1198992"/>
          </a:xfrm>
          <a:prstGeom prst="straightConnector1">
            <a:avLst/>
          </a:prstGeom>
          <a:solidFill>
            <a:srgbClr val="C0C0C0"/>
          </a:solidFill>
          <a:ln w="28575" cap="flat" cmpd="sng" algn="ctr">
            <a:solidFill>
              <a:srgbClr val="FFC000"/>
            </a:solidFill>
            <a:prstDash val="solid"/>
            <a:round/>
            <a:headEnd type="none" w="sm" len="sm"/>
            <a:tailEnd type="arrow"/>
          </a:ln>
          <a:effectLst/>
        </p:spPr>
      </p:cxnSp>
      <p:sp>
        <p:nvSpPr>
          <p:cNvPr id="33" name="TextBox 32"/>
          <p:cNvSpPr txBox="1"/>
          <p:nvPr/>
        </p:nvSpPr>
        <p:spPr>
          <a:xfrm>
            <a:off x="3210431" y="5525948"/>
            <a:ext cx="556533"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5V</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776536" y="3860934"/>
            <a:ext cx="771921"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INPUT</a:t>
            </a:r>
          </a:p>
          <a:p>
            <a:pPr algn="ctr"/>
            <a:r>
              <a:rPr lang="en-US" altLang="ko-KR" sz="1400" b="1" smtClean="0">
                <a:solidFill>
                  <a:srgbClr val="FFC000"/>
                </a:solidFill>
                <a:latin typeface="맑은 고딕" panose="020B0503020000020004" pitchFamily="50" charset="-127"/>
                <a:ea typeface="맑은 고딕" panose="020B0503020000020004" pitchFamily="50" charset="-127"/>
              </a:rPr>
              <a:t>12V</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cxnSp>
        <p:nvCxnSpPr>
          <p:cNvPr id="35" name="직선 화살표 연결선 34"/>
          <p:cNvCxnSpPr/>
          <p:nvPr/>
        </p:nvCxnSpPr>
        <p:spPr bwMode="auto">
          <a:xfrm flipV="1">
            <a:off x="3669556" y="5576940"/>
            <a:ext cx="263515" cy="128296"/>
          </a:xfrm>
          <a:prstGeom prst="straightConnector1">
            <a:avLst/>
          </a:prstGeom>
          <a:solidFill>
            <a:srgbClr val="C0C0C0"/>
          </a:solidFill>
          <a:ln w="19050" cap="flat" cmpd="sng" algn="ctr">
            <a:solidFill>
              <a:srgbClr val="FFC000"/>
            </a:solidFill>
            <a:prstDash val="solid"/>
            <a:round/>
            <a:headEnd type="none" w="sm" len="sm"/>
            <a:tailEnd type="arrow"/>
          </a:ln>
          <a:effectLst/>
        </p:spPr>
      </p:cxnSp>
      <p:cxnSp>
        <p:nvCxnSpPr>
          <p:cNvPr id="37" name="직선 화살표 연결선 36"/>
          <p:cNvCxnSpPr/>
          <p:nvPr/>
        </p:nvCxnSpPr>
        <p:spPr bwMode="auto">
          <a:xfrm>
            <a:off x="3675844" y="5705236"/>
            <a:ext cx="257227" cy="76944"/>
          </a:xfrm>
          <a:prstGeom prst="straightConnector1">
            <a:avLst/>
          </a:prstGeom>
          <a:solidFill>
            <a:srgbClr val="C0C0C0"/>
          </a:solidFill>
          <a:ln w="19050" cap="flat" cmpd="sng" algn="ctr">
            <a:solidFill>
              <a:srgbClr val="FFC000"/>
            </a:solidFill>
            <a:prstDash val="solid"/>
            <a:round/>
            <a:headEnd type="none" w="sm" len="sm"/>
            <a:tailEnd type="arrow"/>
          </a:ln>
          <a:effectLst/>
        </p:spPr>
      </p:cxnSp>
    </p:spTree>
    <p:extLst>
      <p:ext uri="{BB962C8B-B14F-4D97-AF65-F5344CB8AC3E}">
        <p14:creationId xmlns:p14="http://schemas.microsoft.com/office/powerpoint/2010/main" val="528494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P spid="22" grpId="0"/>
      <p:bldP spid="23" grpId="0"/>
      <p:bldP spid="24"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8</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a:t>
            </a:r>
            <a:r>
              <a:rPr lang="en-US" altLang="ko-KR" sz="2000" smtClean="0">
                <a:solidFill>
                  <a:srgbClr val="000000"/>
                </a:solidFill>
                <a:latin typeface="HY헤드라인M" pitchFamily="18" charset="-127"/>
                <a:ea typeface="HY헤드라인M" pitchFamily="18" charset="-127"/>
              </a:rPr>
              <a:t>(</a:t>
            </a:r>
            <a:r>
              <a:rPr lang="ko-KR" altLang="en-US" sz="2000" smtClean="0">
                <a:solidFill>
                  <a:srgbClr val="000000"/>
                </a:solidFill>
                <a:latin typeface="HY헤드라인M" pitchFamily="18" charset="-127"/>
                <a:ea typeface="HY헤드라인M" pitchFamily="18" charset="-127"/>
              </a:rPr>
              <a:t>입력 전원 및 </a:t>
            </a:r>
            <a:r>
              <a:rPr lang="en-US" altLang="ko-KR" sz="2000" smtClean="0">
                <a:solidFill>
                  <a:srgbClr val="000000"/>
                </a:solidFill>
                <a:latin typeface="HY헤드라인M" pitchFamily="18" charset="-127"/>
                <a:ea typeface="HY헤드라인M" pitchFamily="18" charset="-127"/>
              </a:rPr>
              <a:t>IC </a:t>
            </a:r>
            <a:r>
              <a:rPr lang="ko-KR" altLang="en-US" sz="2000" smtClean="0">
                <a:solidFill>
                  <a:srgbClr val="000000"/>
                </a:solidFill>
                <a:latin typeface="HY헤드라인M" pitchFamily="18" charset="-127"/>
                <a:ea typeface="HY헤드라인M" pitchFamily="18" charset="-127"/>
              </a:rPr>
              <a:t>구동전원</a:t>
            </a:r>
            <a:r>
              <a:rPr lang="en-US" altLang="ko-KR" sz="2000" smtClean="0">
                <a:solidFill>
                  <a:srgbClr val="000000"/>
                </a:solidFill>
                <a:latin typeface="HY헤드라인M" pitchFamily="18" charset="-127"/>
                <a:ea typeface="HY헤드라인M" pitchFamily="18" charset="-127"/>
              </a:rPr>
              <a:t>)</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23" y="1772816"/>
            <a:ext cx="7905328" cy="179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2" y="3862837"/>
            <a:ext cx="4621005" cy="1588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815" y="3994360"/>
            <a:ext cx="4824536" cy="141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곱셈 기호 2"/>
          <p:cNvSpPr/>
          <p:nvPr/>
        </p:nvSpPr>
        <p:spPr bwMode="auto">
          <a:xfrm>
            <a:off x="4309120" y="2132856"/>
            <a:ext cx="864096" cy="864096"/>
          </a:xfrm>
          <a:prstGeom prst="mathMultiply">
            <a:avLst>
              <a:gd name="adj1" fmla="val 11395"/>
            </a:avLst>
          </a:prstGeom>
          <a:solidFill>
            <a:srgbClr val="FF0000">
              <a:alpha val="50000"/>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TextBox 16"/>
          <p:cNvSpPr txBox="1"/>
          <p:nvPr/>
        </p:nvSpPr>
        <p:spPr>
          <a:xfrm>
            <a:off x="262178" y="2301255"/>
            <a:ext cx="731889" cy="523220"/>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INPUT12V</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18" name="TextBox 17"/>
          <p:cNvSpPr txBox="1"/>
          <p:nvPr/>
        </p:nvSpPr>
        <p:spPr>
          <a:xfrm>
            <a:off x="8613599" y="2204864"/>
            <a:ext cx="731889"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1" name="TextBox 20"/>
          <p:cNvSpPr txBox="1"/>
          <p:nvPr/>
        </p:nvSpPr>
        <p:spPr>
          <a:xfrm>
            <a:off x="8613599" y="2977207"/>
            <a:ext cx="731889"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6" name="TextBox 25"/>
          <p:cNvSpPr txBox="1"/>
          <p:nvPr/>
        </p:nvSpPr>
        <p:spPr>
          <a:xfrm>
            <a:off x="4695496" y="3942581"/>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7" name="TextBox 26"/>
          <p:cNvSpPr txBox="1"/>
          <p:nvPr/>
        </p:nvSpPr>
        <p:spPr>
          <a:xfrm>
            <a:off x="4695496" y="4771426"/>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8" name="TextBox 27"/>
          <p:cNvSpPr txBox="1"/>
          <p:nvPr/>
        </p:nvSpPr>
        <p:spPr>
          <a:xfrm>
            <a:off x="7541892" y="3876554"/>
            <a:ext cx="8689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V12DP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7541892" y="5209455"/>
            <a:ext cx="8689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V12DN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4" name="직사각형 3"/>
          <p:cNvSpPr/>
          <p:nvPr/>
        </p:nvSpPr>
        <p:spPr bwMode="auto">
          <a:xfrm>
            <a:off x="8422176" y="2288630"/>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2" name="직사각형 31"/>
          <p:cNvSpPr/>
          <p:nvPr/>
        </p:nvSpPr>
        <p:spPr bwMode="auto">
          <a:xfrm>
            <a:off x="8437959" y="3013696"/>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4" name="직사각형 33"/>
          <p:cNvSpPr/>
          <p:nvPr/>
        </p:nvSpPr>
        <p:spPr bwMode="auto">
          <a:xfrm>
            <a:off x="7488138" y="2166764"/>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5" name="직사각형 34"/>
          <p:cNvSpPr/>
          <p:nvPr/>
        </p:nvSpPr>
        <p:spPr bwMode="auto">
          <a:xfrm>
            <a:off x="7429847" y="3292203"/>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2" name="TextBox 21"/>
          <p:cNvSpPr txBox="1"/>
          <p:nvPr/>
        </p:nvSpPr>
        <p:spPr>
          <a:xfrm>
            <a:off x="7212991" y="3227834"/>
            <a:ext cx="805078"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7187947" y="2035770"/>
            <a:ext cx="805078"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6" name="직사각형 35"/>
          <p:cNvSpPr/>
          <p:nvPr/>
        </p:nvSpPr>
        <p:spPr bwMode="auto">
          <a:xfrm>
            <a:off x="270756" y="4115932"/>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7" name="직사각형 36"/>
          <p:cNvSpPr/>
          <p:nvPr/>
        </p:nvSpPr>
        <p:spPr bwMode="auto">
          <a:xfrm>
            <a:off x="296863" y="4967437"/>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4" name="TextBox 23"/>
          <p:cNvSpPr txBox="1"/>
          <p:nvPr/>
        </p:nvSpPr>
        <p:spPr>
          <a:xfrm>
            <a:off x="85031" y="3958087"/>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85031" y="4815507"/>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8" name="직사각형 37"/>
          <p:cNvSpPr/>
          <p:nvPr/>
        </p:nvSpPr>
        <p:spPr bwMode="auto">
          <a:xfrm>
            <a:off x="3454767" y="4006950"/>
            <a:ext cx="350326"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9" name="TextBox 38"/>
          <p:cNvSpPr txBox="1"/>
          <p:nvPr/>
        </p:nvSpPr>
        <p:spPr>
          <a:xfrm>
            <a:off x="3190900" y="3860353"/>
            <a:ext cx="78994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V5DP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88336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6" grpId="0"/>
      <p:bldP spid="27" grpId="0"/>
      <p:bldP spid="28" grpId="0"/>
      <p:bldP spid="29" grpId="0"/>
      <p:bldP spid="22" grpId="0"/>
      <p:bldP spid="23" grpId="0"/>
      <p:bldP spid="24" grpId="0"/>
      <p:bldP spid="25"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9</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741327" y="1700807"/>
            <a:ext cx="5619869" cy="4307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7208837" y="2749376"/>
            <a:ext cx="20859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265049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epelco1">
  <a:themeElements>
    <a:clrScheme name="">
      <a:dk1>
        <a:srgbClr val="800000"/>
      </a:dk1>
      <a:lt1>
        <a:srgbClr val="FFFFFF"/>
      </a:lt1>
      <a:dk2>
        <a:srgbClr val="FFFFFF"/>
      </a:dk2>
      <a:lt2>
        <a:srgbClr val="000000"/>
      </a:lt2>
      <a:accent1>
        <a:srgbClr val="F95AB7"/>
      </a:accent1>
      <a:accent2>
        <a:srgbClr val="7B00E4"/>
      </a:accent2>
      <a:accent3>
        <a:srgbClr val="FFFFFF"/>
      </a:accent3>
      <a:accent4>
        <a:srgbClr val="6C0000"/>
      </a:accent4>
      <a:accent5>
        <a:srgbClr val="FBB5D8"/>
      </a:accent5>
      <a:accent6>
        <a:srgbClr val="6F00CF"/>
      </a:accent6>
      <a:hlink>
        <a:srgbClr val="00B7A5"/>
      </a:hlink>
      <a:folHlink>
        <a:srgbClr val="DADADA"/>
      </a:folHlink>
    </a:clrScheme>
    <a:fontScheme name="eepelco1">
      <a:majorFont>
        <a:latin typeface="Arial"/>
        <a:ea typeface="돋움체"/>
        <a:cs typeface=""/>
      </a:majorFont>
      <a:minorFont>
        <a:latin typeface="Arial"/>
        <a:ea typeface="돋움체"/>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defRPr>
        </a:defPPr>
      </a:lstStyle>
    </a:spDef>
    <a:lnDef>
      <a:spPr bwMode="auto">
        <a:xfrm>
          <a:off x="0" y="0"/>
          <a:ext cx="1" cy="1"/>
        </a:xfrm>
        <a:custGeom>
          <a:avLst/>
          <a:gdLst/>
          <a:ahLst/>
          <a:cxnLst/>
          <a:rect l="0" t="0" r="0" b="0"/>
          <a:pathLst/>
        </a:custGeom>
        <a:solidFill>
          <a:srgbClr val="C0C0C0"/>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defRPr>
        </a:defPPr>
      </a:lstStyle>
    </a:lnDef>
  </a:objectDefaults>
  <a:extraClrSchemeLst>
    <a:extraClrScheme>
      <a:clrScheme name="eepelco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epelco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epelco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epelco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epelco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epelco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epelco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95853</TotalTime>
  <Pages>21</Pages>
  <Words>1774</Words>
  <Application>Microsoft Office PowerPoint</Application>
  <PresentationFormat>A4 용지(210x297mm)</PresentationFormat>
  <Paragraphs>698</Paragraphs>
  <Slides>52</Slides>
  <Notes>52</Notes>
  <HiddenSlides>2</HiddenSlides>
  <MMClips>0</MMClips>
  <ScaleCrop>false</ScaleCrop>
  <HeadingPairs>
    <vt:vector size="4" baseType="variant">
      <vt:variant>
        <vt:lpstr>테마</vt:lpstr>
      </vt:variant>
      <vt:variant>
        <vt:i4>1</vt:i4>
      </vt:variant>
      <vt:variant>
        <vt:lpstr>슬라이드 제목</vt:lpstr>
      </vt:variant>
      <vt:variant>
        <vt:i4>52</vt:i4>
      </vt:variant>
    </vt:vector>
  </HeadingPairs>
  <TitlesOfParts>
    <vt:vector size="53" baseType="lpstr">
      <vt:lpstr>eepelco1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Presentation</dc:title>
  <dc:subject>Tension Control</dc:subject>
  <dc:creator>Seung-Ho Song</dc:creator>
  <cp:keywords>Tension Observer, Load Balance Control</cp:keywords>
  <cp:lastModifiedBy>NA</cp:lastModifiedBy>
  <cp:revision>3962</cp:revision>
  <cp:lastPrinted>1999-11-18T05:09:27Z</cp:lastPrinted>
  <dcterms:created xsi:type="dcterms:W3CDTF">1996-10-01T11:16:30Z</dcterms:created>
  <dcterms:modified xsi:type="dcterms:W3CDTF">2015-11-21T04:32:32Z</dcterms:modified>
</cp:coreProperties>
</file>